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0"/>
  </p:notesMasterIdLst>
  <p:handoutMasterIdLst>
    <p:handoutMasterId r:id="rId11"/>
  </p:handoutMasterIdLst>
  <p:sldIdLst>
    <p:sldId id="705" r:id="rId2"/>
    <p:sldId id="717" r:id="rId3"/>
    <p:sldId id="718" r:id="rId4"/>
    <p:sldId id="706" r:id="rId5"/>
    <p:sldId id="719" r:id="rId6"/>
    <p:sldId id="707" r:id="rId7"/>
    <p:sldId id="708" r:id="rId8"/>
    <p:sldId id="723" r:id="rId9"/>
  </p:sldIdLst>
  <p:sldSz cx="9144000" cy="6858000" type="screen4x3"/>
  <p:notesSz cx="6858000" cy="91440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4A4"/>
    <a:srgbClr val="77726B"/>
    <a:srgbClr val="67635D"/>
    <a:srgbClr val="000000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Világos stílus 1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86410" autoAdjust="0"/>
  </p:normalViewPr>
  <p:slideViewPr>
    <p:cSldViewPr snapToGrid="0" snapToObjects="1">
      <p:cViewPr>
        <p:scale>
          <a:sx n="100" d="100"/>
          <a:sy n="100" d="100"/>
        </p:scale>
        <p:origin x="-624" y="1020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8/23/2018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5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7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FORGET HERITAGE CONFERENCE ON BEST PRACTICES</a:t>
            </a:r>
            <a:r>
              <a:rPr lang="hu-HU" noProof="0" dirty="0"/>
              <a:t>, </a:t>
            </a:r>
            <a:r>
              <a:rPr lang="en-US" noProof="0" dirty="0"/>
              <a:t>STUDY VISITS and PROJECT MEETING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hu-HU" noProof="0" dirty="0"/>
              <a:t>Ljubljana</a:t>
            </a:r>
            <a:r>
              <a:rPr lang="en-GB" noProof="0" dirty="0"/>
              <a:t>| </a:t>
            </a:r>
            <a:r>
              <a:rPr lang="hu-HU" noProof="0" dirty="0"/>
              <a:t>22 </a:t>
            </a:r>
            <a:r>
              <a:rPr lang="hu-HU" noProof="0" dirty="0" err="1"/>
              <a:t>March</a:t>
            </a:r>
            <a:r>
              <a:rPr lang="hu-HU" noProof="0" dirty="0"/>
              <a:t> 2017</a:t>
            </a:r>
            <a:endParaRPr lang="en-GB" noProof="0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hu-HU" noProof="0" dirty="0"/>
              <a:t>P</a:t>
            </a:r>
            <a:r>
              <a:rPr lang="en-GB" noProof="0" dirty="0" err="1"/>
              <a:t>roject</a:t>
            </a:r>
            <a:r>
              <a:rPr lang="en-GB" noProof="0" dirty="0"/>
              <a:t> dissemination events </a:t>
            </a:r>
            <a:r>
              <a:rPr lang="hu-HU" noProof="0" dirty="0"/>
              <a:t>and Local </a:t>
            </a:r>
            <a:r>
              <a:rPr lang="hu-HU" noProof="0" dirty="0" err="1"/>
              <a:t>info</a:t>
            </a:r>
            <a:r>
              <a:rPr lang="hu-HU" noProof="0" dirty="0"/>
              <a:t> </a:t>
            </a:r>
            <a:r>
              <a:rPr lang="hu-HU" noProof="0" dirty="0" err="1"/>
              <a:t>days</a:t>
            </a:r>
            <a:endParaRPr lang="en-GB" noProof="0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hu-HU" altLang="de-DE" sz="1400" noProof="0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Forget</a:t>
            </a:r>
            <a:r>
              <a:rPr lang="hu-HU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hu-HU" altLang="de-DE" sz="1400" noProof="0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Heritage</a:t>
            </a: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| </a:t>
            </a:r>
            <a:r>
              <a:rPr lang="hu-HU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CICC </a:t>
            </a:r>
            <a:r>
              <a:rPr lang="hu-HU" altLang="de-DE" sz="1400" noProof="0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Association</a:t>
            </a: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| </a:t>
            </a:r>
            <a:r>
              <a:rPr lang="hu-HU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János Keresnyei</a:t>
            </a:r>
            <a:endParaRPr lang="en-GB" altLang="de-DE" sz="1400" noProof="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470" y="145464"/>
            <a:ext cx="2156999" cy="87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1904" y="169658"/>
            <a:ext cx="1776118" cy="72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5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 smtClean="0"/>
              <a:t>Urząd Miasta </a:t>
            </a:r>
            <a:r>
              <a:rPr lang="pl-PL" dirty="0"/>
              <a:t>Bydgoszczy, Bydgoszcz, sala Łochowskiego ul. Jezuicka 2</a:t>
            </a:r>
            <a:r>
              <a:rPr lang="it-IT" dirty="0" smtClean="0"/>
              <a:t>|</a:t>
            </a:r>
            <a:r>
              <a:rPr lang="pl-PL" dirty="0" smtClean="0"/>
              <a:t> </a:t>
            </a:r>
            <a:r>
              <a:rPr lang="it-IT" dirty="0" smtClean="0"/>
              <a:t>2</a:t>
            </a:r>
            <a:r>
              <a:rPr lang="pl-PL" dirty="0" smtClean="0"/>
              <a:t>4</a:t>
            </a:r>
            <a:r>
              <a:rPr lang="it-IT" dirty="0" smtClean="0"/>
              <a:t> </a:t>
            </a:r>
            <a:r>
              <a:rPr lang="pl-PL" dirty="0" smtClean="0"/>
              <a:t>sierpnia</a:t>
            </a:r>
            <a:r>
              <a:rPr lang="it-IT" dirty="0" smtClean="0"/>
              <a:t> </a:t>
            </a:r>
            <a:r>
              <a:rPr lang="pl-PL" dirty="0"/>
              <a:t>201</a:t>
            </a:r>
            <a:r>
              <a:rPr lang="it-IT" dirty="0"/>
              <a:t>8</a:t>
            </a:r>
            <a:r>
              <a:rPr lang="pl-PL" dirty="0"/>
              <a:t>  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Centrum Kreatywności Młodzi rzemieślnicy na Starym </a:t>
            </a:r>
            <a:r>
              <a:rPr lang="pl-PL" sz="2400" dirty="0" smtClean="0"/>
              <a:t>Mieście. Warsztaty dla operatorów i menadżerów</a:t>
            </a:r>
            <a:endParaRPr lang="de-AT" sz="24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104926" y="6307559"/>
            <a:ext cx="7754912" cy="275990"/>
          </a:xfrm>
        </p:spPr>
        <p:txBody>
          <a:bodyPr/>
          <a:lstStyle/>
          <a:p>
            <a:r>
              <a:rPr lang="pl-PL" dirty="0" smtClean="0"/>
              <a:t>Ekspert projektu </a:t>
            </a:r>
            <a:r>
              <a:rPr lang="it-IT" dirty="0" smtClean="0"/>
              <a:t>Forget Heritage| </a:t>
            </a:r>
            <a:r>
              <a:rPr lang="it-IT" dirty="0"/>
              <a:t>Locativo </a:t>
            </a:r>
            <a:r>
              <a:rPr lang="pl-PL" dirty="0"/>
              <a:t>– </a:t>
            </a:r>
            <a:r>
              <a:rPr lang="it-IT" dirty="0" err="1"/>
              <a:t>Piotr</a:t>
            </a:r>
            <a:r>
              <a:rPr lang="it-IT" dirty="0"/>
              <a:t> </a:t>
            </a:r>
            <a:r>
              <a:rPr lang="it-IT" dirty="0" err="1"/>
              <a:t>Knaś</a:t>
            </a:r>
            <a:endParaRPr lang="de-AT" dirty="0"/>
          </a:p>
        </p:txBody>
      </p:sp>
      <p:pic>
        <p:nvPicPr>
          <p:cNvPr id="6" name="Obraz 9">
            <a:extLst>
              <a:ext uri="{FF2B5EF4-FFF2-40B4-BE49-F238E27FC236}">
                <a16:creationId xmlns:a16="http://schemas.microsoft.com/office/drawing/2014/main" xmlns="" id="{3E73BAA9-7D3A-4164-8310-31EF19BAC5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192" y="102032"/>
            <a:ext cx="654409" cy="8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31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Pilotaż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96864" y="2238341"/>
            <a:ext cx="8562974" cy="1919189"/>
          </a:xfrm>
        </p:spPr>
        <p:txBody>
          <a:bodyPr/>
          <a:lstStyle/>
          <a:p>
            <a:pPr algn="just"/>
            <a:r>
              <a:rPr lang="pl-PL" dirty="0" smtClean="0"/>
              <a:t>Realizacja przedsięwzięcia </a:t>
            </a:r>
            <a:r>
              <a:rPr lang="pl-PL" dirty="0"/>
              <a:t>mającego na celu przede wszystkim rozpoznanie </a:t>
            </a:r>
            <a:r>
              <a:rPr lang="pl-PL" dirty="0" smtClean="0"/>
              <a:t>możliwości, barier, potencjałów, oraz </a:t>
            </a:r>
            <a:r>
              <a:rPr lang="pl-PL" dirty="0"/>
              <a:t>zebranie know-how niezbędnego do realizacji przyszłych projektów w tej samej lub pokrewnej </a:t>
            </a:r>
            <a:r>
              <a:rPr lang="pl-PL" dirty="0" smtClean="0"/>
              <a:t>dziedzinie.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>
          <a:xfrm>
            <a:off x="296864" y="4183924"/>
            <a:ext cx="8562973" cy="750724"/>
          </a:xfrm>
        </p:spPr>
        <p:txBody>
          <a:bodyPr/>
          <a:lstStyle/>
          <a:p>
            <a:r>
              <a:rPr lang="pl-PL" dirty="0" smtClean="0"/>
              <a:t>Eksperyment / Laboratorium działań</a:t>
            </a:r>
          </a:p>
          <a:p>
            <a:r>
              <a:rPr lang="pl-PL" dirty="0" smtClean="0"/>
              <a:t>Porażki i sukcesy – wnioski!</a:t>
            </a:r>
            <a:endParaRPr lang="pl-PL" dirty="0"/>
          </a:p>
        </p:txBody>
      </p:sp>
      <p:sp>
        <p:nvSpPr>
          <p:cNvPr id="6" name="Symbol zastępczy tekstu 3"/>
          <p:cNvSpPr txBox="1">
            <a:spLocks/>
          </p:cNvSpPr>
          <p:nvPr/>
        </p:nvSpPr>
        <p:spPr>
          <a:xfrm>
            <a:off x="296865" y="1487617"/>
            <a:ext cx="8715374" cy="7507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3878" rtl="0" eaLnBrk="1" latinLnBrk="0" hangingPunct="1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sz="28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Co to jest pilotaż?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24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jest celem tego pilotażu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96864" y="1418492"/>
            <a:ext cx="8562974" cy="4057275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100" dirty="0" smtClean="0"/>
              <a:t>Utworzenie centrum (miejsce/program)</a:t>
            </a:r>
            <a:r>
              <a:rPr lang="pl-PL" sz="2100" dirty="0" smtClean="0"/>
              <a:t>;</a:t>
            </a:r>
            <a:endParaRPr lang="pl-PL" sz="21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100" dirty="0" smtClean="0"/>
              <a:t>Które będzie testowało model Forget Heritage w lokalnej sytuacji, w Bydgoszczy</a:t>
            </a:r>
            <a:r>
              <a:rPr lang="pl-PL" sz="2100" dirty="0" smtClean="0"/>
              <a:t>; </a:t>
            </a:r>
            <a:endParaRPr lang="pl-PL" sz="21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100" dirty="0" smtClean="0"/>
              <a:t>Aby poszukać najlepszych lokalnie metod rozwoju przemysłów kreatywnych (rzemiosło) z wykorzystaniem potencjału opuszczonych obiektów dziedzictwa (rewitalizacja śródmieścia miasta w związku z procesami wyludniania, zmianami funkcji społeczno-gospodarczych, itp.);</a:t>
            </a:r>
            <a:endParaRPr lang="pl-PL" sz="21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100" dirty="0" smtClean="0"/>
              <a:t>W ramach „powierzania zadania” czyli projektu w „sztywnej” strukturze (określone wskaźniki produktów);</a:t>
            </a:r>
            <a:endParaRPr lang="pl-PL" sz="21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100" dirty="0" smtClean="0"/>
              <a:t>W czasie n1 (09.2018-05.2019) plus n2 (06.2019-08.2021).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1455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Model Działań</a:t>
            </a:r>
            <a:endParaRPr lang="en-GB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>
          <a:xfrm>
            <a:off x="323701" y="1281653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Oferta wsparcia dla rzemieślników w mieście</a:t>
            </a:r>
            <a:endParaRPr lang="en-GB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2"/>
          </p:nvPr>
        </p:nvSpPr>
        <p:spPr>
          <a:xfrm>
            <a:off x="323701" y="3408418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Sieciowanie środowiska </a:t>
            </a:r>
            <a:endParaRPr lang="en-GB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3"/>
          </p:nvPr>
        </p:nvSpPr>
        <p:spPr>
          <a:xfrm>
            <a:off x="2517722" y="1303644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Przyciąganie odbiorców i publiczności </a:t>
            </a:r>
            <a:endParaRPr lang="en-GB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4711743" y="1303644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sz="1800" dirty="0" smtClean="0"/>
              <a:t>Kolaboracja – uczenie w działaniu (polityki miejskie)</a:t>
            </a:r>
            <a:endParaRPr lang="en-GB" sz="180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6"/>
          </p:nvPr>
        </p:nvSpPr>
        <p:spPr>
          <a:xfrm>
            <a:off x="2517722" y="3408093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sz="1800" dirty="0" smtClean="0"/>
              <a:t>Rozwój modelu partnerstwa (miasto – operator – rzemieślnicy)   </a:t>
            </a:r>
            <a:endParaRPr lang="en-GB" sz="180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7"/>
          </p:nvPr>
        </p:nvSpPr>
        <p:spPr>
          <a:xfrm>
            <a:off x="4711743" y="3408418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Wyzyskanie potencjału zabytku</a:t>
            </a:r>
            <a:endParaRPr lang="pl-PL" dirty="0" smtClean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8"/>
          </p:nvPr>
        </p:nvSpPr>
        <p:spPr>
          <a:xfrm>
            <a:off x="6905764" y="1303644"/>
            <a:ext cx="1976216" cy="1974365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r>
              <a:rPr lang="pl-PL" sz="1600" dirty="0" smtClean="0"/>
              <a:t>Pogłębiona współpraca z wybranymi rzemieślnikami (od pomysłu do biznesu) </a:t>
            </a:r>
            <a:endParaRPr lang="pl-PL" sz="1600" dirty="0"/>
          </a:p>
        </p:txBody>
      </p:sp>
      <p:sp>
        <p:nvSpPr>
          <p:cNvPr id="13" name="Textplatzhalter 33"/>
          <p:cNvSpPr txBox="1">
            <a:spLocks/>
          </p:cNvSpPr>
          <p:nvPr/>
        </p:nvSpPr>
        <p:spPr>
          <a:xfrm>
            <a:off x="6905764" y="3417558"/>
            <a:ext cx="1976216" cy="1974365"/>
          </a:xfrm>
          <a:prstGeom prst="rect">
            <a:avLst/>
          </a:prstGeom>
          <a:solidFill>
            <a:schemeClr val="accent4"/>
          </a:solidFill>
        </p:spPr>
        <p:txBody>
          <a:bodyPr vert="horz" wrap="square" lIns="108000" tIns="72000" rIns="108000" bIns="108000" rtlCol="0">
            <a:noAutofit/>
          </a:bodyPr>
          <a:lstStyle>
            <a:lvl1pPr marL="0" indent="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sz="2000" b="0" kern="1200" spc="-120" baseline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/>
            <a:r>
              <a:rPr lang="pl-PL" sz="1800" dirty="0" smtClean="0"/>
              <a:t>Strefa lokalnego oddziaływania (centrum aktywności lokalnej)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4353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Klucz do Pilotażu</a:t>
            </a:r>
            <a:endParaRPr lang="en-GB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>
          <a:xfrm>
            <a:off x="344216" y="2538955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sz="1800" dirty="0" smtClean="0"/>
              <a:t>Myślenie miejscem (możliwość aranżacji przestrzeni)</a:t>
            </a:r>
            <a:endParaRPr lang="en-GB" sz="180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3"/>
          </p:nvPr>
        </p:nvSpPr>
        <p:spPr>
          <a:xfrm>
            <a:off x="2503068" y="2538955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Sprawna realizacja zadania do maja 2019…</a:t>
            </a:r>
            <a:endParaRPr lang="pl-PL" dirty="0" smtClean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4677857" y="2538955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…i wypracowanie modelu na 2019-21…</a:t>
            </a:r>
            <a:endParaRPr lang="pl-PL" dirty="0" smtClean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8"/>
          </p:nvPr>
        </p:nvSpPr>
        <p:spPr>
          <a:xfrm>
            <a:off x="6855941" y="2538955"/>
            <a:ext cx="1976216" cy="1974365"/>
          </a:xfrm>
        </p:spPr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…który będzie na siebie „zarabiał”</a:t>
            </a:r>
            <a:r>
              <a:rPr lang="pl-PL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0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Warszta</a:t>
            </a:r>
            <a:r>
              <a:rPr lang="pl-PL" dirty="0" smtClean="0"/>
              <a:t>t nt. Potrzeb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085942"/>
            <a:ext cx="8562974" cy="3939720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Model rozwoju polityk miejskich (przemysły kreatywne plus dziedzictwo zapomnianych obiektów);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System partnerstwa w trakcie realizacji projektu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Rozwój rzemiosła w Bydgoszczy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Aktywne i widoczne centrum na Starym Mieście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dirty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1. Co chcemy osiągnąć (cele)?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2. Jak do tego doprowadzić (zadania)?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3. Po czym rozpoznamy sukces (mierniki sukcesu)?  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Podział na 4 mieszane grupy i wybór liderów stolików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2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Warsztat pomysłów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Myśl o rzemieślnikach</a:t>
            </a:r>
            <a:r>
              <a:rPr lang="pl-PL" dirty="0"/>
              <a:t>!</a:t>
            </a:r>
            <a:endParaRPr lang="en-US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Myśl o Starym Mieście!</a:t>
            </a:r>
            <a:r>
              <a:rPr lang="pl-PL" dirty="0" smtClean="0"/>
              <a:t>;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Myśl o sobie!</a:t>
            </a:r>
            <a:r>
              <a:rPr lang="pl-PL" dirty="0" smtClean="0"/>
              <a:t>;</a:t>
            </a:r>
            <a:endParaRPr lang="en-US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Myśl o dziedzictwie!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/>
              <a:t>Krótka nazwa i opis.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89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po warsztatach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</a:t>
            </a:r>
            <a:r>
              <a:rPr lang="en-US" dirty="0">
                <a:solidFill>
                  <a:schemeClr val="bg1"/>
                </a:solidFill>
              </a:rPr>
              <a:t>you very much 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bg1"/>
                </a:solidFill>
              </a:rPr>
              <a:t>your </a:t>
            </a:r>
            <a:r>
              <a:rPr lang="en-US" dirty="0" smtClean="0">
                <a:solidFill>
                  <a:schemeClr val="bg1"/>
                </a:solidFill>
              </a:rPr>
              <a:t>attention</a:t>
            </a:r>
            <a:r>
              <a:rPr lang="pl-PL" dirty="0" smtClean="0">
                <a:solidFill>
                  <a:schemeClr val="bg1"/>
                </a:solidFill>
              </a:rPr>
              <a:t>!</a:t>
            </a:r>
          </a:p>
          <a:p>
            <a:pPr algn="r"/>
            <a:endParaRPr lang="pl-PL" sz="1400" dirty="0" smtClean="0">
              <a:solidFill>
                <a:schemeClr val="bg1"/>
              </a:solidFill>
            </a:endParaRPr>
          </a:p>
          <a:p>
            <a:pPr algn="r"/>
            <a:r>
              <a:rPr lang="pl-PL" sz="1200" dirty="0" smtClean="0">
                <a:solidFill>
                  <a:schemeClr val="bg1"/>
                </a:solidFill>
              </a:rPr>
              <a:t>(fot. Maciej Wiśniewski)</a:t>
            </a:r>
          </a:p>
          <a:p>
            <a:pPr algn="ctr"/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3"/>
          </p:nvPr>
        </p:nvSpPr>
        <p:spPr>
          <a:xfrm>
            <a:off x="296863" y="1335217"/>
            <a:ext cx="8562975" cy="2046158"/>
          </a:xfrm>
        </p:spPr>
        <p:txBody>
          <a:bodyPr/>
          <a:lstStyle/>
          <a:p>
            <a:r>
              <a:rPr lang="pl-PL" dirty="0" smtClean="0"/>
              <a:t>Drogą mailową prześlę podsumowanie wyników warsztatów do wszystkich uczestników.</a:t>
            </a:r>
          </a:p>
          <a:p>
            <a:endParaRPr lang="pl-PL" dirty="0"/>
          </a:p>
          <a:p>
            <a:r>
              <a:rPr lang="pl-PL" dirty="0" smtClean="0"/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31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1814</TotalTime>
  <Words>383</Words>
  <Application>Microsoft Office PowerPoint</Application>
  <PresentationFormat>Pokaz na ekranie (4:3)</PresentationFormat>
  <Paragraphs>67</Paragraphs>
  <Slides>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CentralEurope_iService</vt:lpstr>
      <vt:lpstr>Prezentacja programu PowerPoint</vt:lpstr>
      <vt:lpstr>Pilotaż</vt:lpstr>
      <vt:lpstr>Co jest celem tego pilotażu</vt:lpstr>
      <vt:lpstr>Model Działań</vt:lpstr>
      <vt:lpstr>Klucz do Pilotażu</vt:lpstr>
      <vt:lpstr>Warsztat nt. Potrzeb</vt:lpstr>
      <vt:lpstr>Warsztat pomysłów</vt:lpstr>
      <vt:lpstr>Co po warsztatach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Piotr Knaś</cp:lastModifiedBy>
  <cp:revision>2016</cp:revision>
  <dcterms:created xsi:type="dcterms:W3CDTF">2014-11-12T21:47:38Z</dcterms:created>
  <dcterms:modified xsi:type="dcterms:W3CDTF">2018-08-23T11:27:37Z</dcterms:modified>
</cp:coreProperties>
</file>