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87" r:id="rId10"/>
    <p:sldId id="263" r:id="rId11"/>
    <p:sldId id="264" r:id="rId12"/>
    <p:sldId id="28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65" r:id="rId28"/>
  </p:sldIdLst>
  <p:sldSz cx="12192000" cy="6858000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-108" y="-4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hr-HR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5E704-FC06-4E4A-9C36-74BAAE36041D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00297-0E26-436C-A1AB-3543813A1E6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hr-HR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709FF-E051-4F46-8E76-4F510C6D071A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7FA31-CA69-4D07-A518-C33AAE4012C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hr-HR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104A0-B091-4FE2-8FA7-3B5E6CB26D0E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2BEB7-45A4-431A-B556-F6EE2DE2474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hr-HR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008C2-2C33-4617-B274-CF8195592A87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ADED9-6EDC-48EA-AEF5-5939239BD0B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A5A8C-E324-4631-B32A-E717C1000BAE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E7335-02B6-467F-A928-8F36616C144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hr-HR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hr-HR"/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5111A-E79E-4564-AD5D-DB4FE94F5DD2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A64F4-FD90-47B4-82CD-B96701F19CC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hr-HR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hr-HR"/>
          </a:p>
        </p:txBody>
      </p:sp>
      <p:sp>
        <p:nvSpPr>
          <p:cNvPr id="7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76326-75EF-469B-A17C-ED7A73FD4824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8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72603-EE8B-4846-B961-BEB77664781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EC4A7-A2FE-4A3C-9D88-85D408091820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4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5BB4-335D-4895-934D-8EA06554F9B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D3934-6CE7-4DD3-B3F7-35569EC947DA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3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D8210-329A-495D-B822-AE50D97F148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hr-HR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AE65D-75AF-4B12-8E9A-D1CBF5F2059A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52D3B-F7F6-42DD-8AAF-5DE6B099FB1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hr-HR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1EBD3-6D35-434B-8DED-36C54B96C1E0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FAA45-4401-4A2F-8D3A-DEC510C05E6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značba mesta naslova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Uredite slog naslova matrice</a:t>
            </a:r>
            <a:endParaRPr lang="hr-HR" smtClean="0"/>
          </a:p>
        </p:txBody>
      </p:sp>
      <p:sp>
        <p:nvSpPr>
          <p:cNvPr id="1027" name="Označba mesta besedila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hr-HR" smtClean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C20564-C870-4081-AD1D-6BD122118483}" type="datetimeFigureOut">
              <a:rPr lang="hr-HR"/>
              <a:pPr>
                <a:defRPr/>
              </a:pPr>
              <a:t>10.6.2018</a:t>
            </a:fld>
            <a:endParaRPr lang="hr-HR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7877CB-3BBA-4D7C-9606-BD014A907B9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ljubljana.si/sl/moja-ljubljana/podezelje/cebelja-po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/>
          <p:cNvSpPr>
            <a:spLocks noGrp="1"/>
          </p:cNvSpPr>
          <p:nvPr>
            <p:ph type="ctrTitle"/>
          </p:nvPr>
        </p:nvSpPr>
        <p:spPr>
          <a:xfrm>
            <a:off x="1508125" y="2509838"/>
            <a:ext cx="9144000" cy="1023937"/>
          </a:xfrm>
        </p:spPr>
        <p:txBody>
          <a:bodyPr/>
          <a:lstStyle/>
          <a:p>
            <a:r>
              <a:rPr lang="hr-HR" sz="3000" b="1" smtClean="0">
                <a:latin typeface="Verdana" pitchFamily="34" charset="0"/>
              </a:rPr>
              <a:t>BEE PATH in Ljubljana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000" b="1" smtClean="0">
                <a:latin typeface="Verdana" pitchFamily="34" charset="0"/>
              </a:rPr>
              <a:t>Maruška Markovčič</a:t>
            </a:r>
          </a:p>
          <a:p>
            <a:endParaRPr lang="hr-HR" sz="2000" b="1" smtClean="0">
              <a:latin typeface="Verdana" pitchFamily="34" charset="0"/>
            </a:endParaRPr>
          </a:p>
        </p:txBody>
      </p:sp>
      <p:pic>
        <p:nvPicPr>
          <p:cNvPr id="13316" name="Sl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734050"/>
            <a:ext cx="10058400" cy="1098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601788" y="893763"/>
            <a:ext cx="8953500" cy="574675"/>
          </a:xfrm>
        </p:spPr>
        <p:txBody>
          <a:bodyPr>
            <a:normAutofit/>
          </a:bodyPr>
          <a:lstStyle/>
          <a:p>
            <a:r>
              <a:rPr lang="sl-SI" sz="2000" smtClean="0">
                <a:latin typeface="Verdana" pitchFamily="34" charset="0"/>
              </a:rPr>
              <a:t>Urban bee homes from Plečnik till today</a:t>
            </a:r>
          </a:p>
          <a:p>
            <a:pPr>
              <a:buFont typeface="Arial" charset="0"/>
              <a:buNone/>
            </a:pPr>
            <a:endParaRPr lang="hr-HR" smtClean="0"/>
          </a:p>
        </p:txBody>
      </p:sp>
      <p:pic>
        <p:nvPicPr>
          <p:cNvPr id="21506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394075" y="1428750"/>
            <a:ext cx="6202363" cy="4133850"/>
          </a:xfrm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81038" y="249238"/>
            <a:ext cx="428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400">
                <a:solidFill>
                  <a:srgbClr val="00B050"/>
                </a:solidFill>
              </a:rPr>
              <a:t>Awarenes raising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Označba mesta vsebine 6"/>
          <p:cNvSpPr>
            <a:spLocks noGrp="1"/>
          </p:cNvSpPr>
          <p:nvPr>
            <p:ph idx="1"/>
          </p:nvPr>
        </p:nvSpPr>
        <p:spPr>
          <a:xfrm>
            <a:off x="952500" y="187325"/>
            <a:ext cx="10045700" cy="1209675"/>
          </a:xfrm>
        </p:spPr>
        <p:txBody>
          <a:bodyPr/>
          <a:lstStyle/>
          <a:p>
            <a:r>
              <a:rPr lang="sl-SI" sz="2000" smtClean="0">
                <a:latin typeface="Verdana" pitchFamily="34" charset="0"/>
              </a:rPr>
              <a:t>Chalenges and oportunities of urban beekeeping - symposium</a:t>
            </a:r>
          </a:p>
          <a:p>
            <a:endParaRPr lang="hr-HR" smtClean="0"/>
          </a:p>
        </p:txBody>
      </p:sp>
      <p:pic>
        <p:nvPicPr>
          <p:cNvPr id="22530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Slika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800" y="849313"/>
            <a:ext cx="4037013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Slika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9588" y="1671638"/>
            <a:ext cx="3055937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Slika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0300" y="849313"/>
            <a:ext cx="398145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4294967295"/>
          </p:nvPr>
        </p:nvSpPr>
        <p:spPr>
          <a:xfrm>
            <a:off x="822325" y="0"/>
            <a:ext cx="10677525" cy="823913"/>
          </a:xfrm>
        </p:spPr>
        <p:txBody>
          <a:bodyPr anchor="b"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sl-SI" b="1" smtClean="0"/>
              <a:t>Photographical exhibition of urban beekeeping</a:t>
            </a:r>
          </a:p>
        </p:txBody>
      </p:sp>
      <p:pic>
        <p:nvPicPr>
          <p:cNvPr id="43011" name="Označba mesta vsebine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330450" y="1074738"/>
            <a:ext cx="6840538" cy="4560887"/>
          </a:xfrm>
        </p:spPr>
      </p:pic>
      <p:sp>
        <p:nvSpPr>
          <p:cNvPr id="6" name="Označba mesta vsebine 5"/>
          <p:cNvSpPr>
            <a:spLocks noGrp="1"/>
          </p:cNvSpPr>
          <p:nvPr>
            <p:ph sz="quarter" idx="4294967295"/>
          </p:nvPr>
        </p:nvSpPr>
        <p:spPr>
          <a:xfrm>
            <a:off x="8013700" y="3954463"/>
            <a:ext cx="4076700" cy="1765300"/>
          </a:xfrm>
        </p:spPr>
        <p:txBody>
          <a:bodyPr/>
          <a:lstStyle/>
          <a:p>
            <a:pPr marL="0" indent="0"/>
            <a:endParaRPr lang="sl-SI" smtClean="0"/>
          </a:p>
        </p:txBody>
      </p:sp>
      <p:pic>
        <p:nvPicPr>
          <p:cNvPr id="43013" name="Slika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-34925"/>
            <a:ext cx="10515600" cy="1325563"/>
          </a:xfrm>
        </p:spPr>
        <p:txBody>
          <a:bodyPr>
            <a:normAutofit/>
          </a:bodyPr>
          <a:lstStyle/>
          <a:p>
            <a:r>
              <a:rPr lang="sl-SI" sz="3600" smtClean="0">
                <a:solidFill>
                  <a:srgbClr val="00B050"/>
                </a:solidFill>
                <a:latin typeface="Verdana" pitchFamily="34" charset="0"/>
              </a:rPr>
              <a:t>New products</a:t>
            </a:r>
            <a:endParaRPr lang="hr-HR" sz="3600" smtClean="0">
              <a:solidFill>
                <a:srgbClr val="00B050"/>
              </a:solidFill>
            </a:endParaRPr>
          </a:p>
        </p:txBody>
      </p:sp>
      <p:sp>
        <p:nvSpPr>
          <p:cNvPr id="23554" name="Označba mesta besedila 5"/>
          <p:cNvSpPr>
            <a:spLocks noGrp="1"/>
          </p:cNvSpPr>
          <p:nvPr>
            <p:ph type="body" idx="1"/>
          </p:nvPr>
        </p:nvSpPr>
        <p:spPr>
          <a:xfrm>
            <a:off x="839788" y="1493838"/>
            <a:ext cx="5157787" cy="592137"/>
          </a:xfrm>
        </p:spPr>
        <p:txBody>
          <a:bodyPr/>
          <a:lstStyle/>
          <a:p>
            <a:r>
              <a:rPr lang="hr-HR" smtClean="0"/>
              <a:t>Medul </a:t>
            </a:r>
          </a:p>
        </p:txBody>
      </p:sp>
      <p:sp>
        <p:nvSpPr>
          <p:cNvPr id="23555" name="Označba mesta besedila 6"/>
          <p:cNvSpPr>
            <a:spLocks noGrp="1"/>
          </p:cNvSpPr>
          <p:nvPr>
            <p:ph type="body" sz="quarter" idx="3"/>
          </p:nvPr>
        </p:nvSpPr>
        <p:spPr>
          <a:xfrm>
            <a:off x="5997575" y="1422400"/>
            <a:ext cx="5183188" cy="628650"/>
          </a:xfrm>
        </p:spPr>
        <p:txBody>
          <a:bodyPr/>
          <a:lstStyle/>
          <a:p>
            <a:r>
              <a:rPr lang="hr-HR" smtClean="0"/>
              <a:t>Stojišča v Tivoliju</a:t>
            </a:r>
          </a:p>
        </p:txBody>
      </p:sp>
      <p:pic>
        <p:nvPicPr>
          <p:cNvPr id="23556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PoljeZBesedilom 8"/>
          <p:cNvSpPr txBox="1">
            <a:spLocks noChangeArrowheads="1"/>
          </p:cNvSpPr>
          <p:nvPr/>
        </p:nvSpPr>
        <p:spPr bwMode="auto">
          <a:xfrm>
            <a:off x="838200" y="1116013"/>
            <a:ext cx="1051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>
                <a:latin typeface="Verdana" pitchFamily="34" charset="0"/>
              </a:rPr>
              <a:t>Urban bee stands and be houses</a:t>
            </a:r>
            <a:endParaRPr lang="hr-HR">
              <a:latin typeface="Calibri" pitchFamily="34" charset="0"/>
            </a:endParaRPr>
          </a:p>
        </p:txBody>
      </p:sp>
      <p:pic>
        <p:nvPicPr>
          <p:cNvPr id="23558" name="Označba mesta vsebine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028825" y="1720850"/>
            <a:ext cx="1857375" cy="4025900"/>
          </a:xfrm>
        </p:spPr>
      </p:pic>
      <p:pic>
        <p:nvPicPr>
          <p:cNvPr id="23559" name="Označba mesta vsebine 10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997575" y="2092325"/>
            <a:ext cx="4864100" cy="3654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2300" y="1036638"/>
            <a:ext cx="4140200" cy="4284662"/>
          </a:xfrm>
        </p:spPr>
        <p:txBody>
          <a:bodyPr>
            <a:normAutofit/>
          </a:bodyPr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Swarm colecting group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SOS line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1800" smtClean="0">
              <a:latin typeface="Verdana" pitchFamily="34" charset="0"/>
            </a:endParaRP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Rok Čemažar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Iztok Holz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Robert Kovačič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Jan Krizstan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Trajče Nikoloski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Peter Pečenko</a:t>
            </a:r>
          </a:p>
          <a:p>
            <a:pPr marL="914400" lvl="1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Gorazd Trušnovec</a:t>
            </a:r>
          </a:p>
          <a:p>
            <a:pPr marL="457200" indent="-457200">
              <a:buFont typeface="Arial" charset="0"/>
              <a:buNone/>
            </a:pPr>
            <a:endParaRPr lang="hr-HR" smtClean="0"/>
          </a:p>
        </p:txBody>
      </p:sp>
      <p:pic>
        <p:nvPicPr>
          <p:cNvPr id="24578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Slika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0" y="1036638"/>
            <a:ext cx="6854825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/>
          </p:cNvSpPr>
          <p:nvPr/>
        </p:nvSpPr>
        <p:spPr bwMode="auto">
          <a:xfrm>
            <a:off x="838200" y="-349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sl-SI" sz="3600">
                <a:solidFill>
                  <a:srgbClr val="00B050"/>
                </a:solidFill>
                <a:latin typeface="Verdana" pitchFamily="34" charset="0"/>
              </a:rPr>
              <a:t>Regulations </a:t>
            </a:r>
            <a:endParaRPr lang="hr-HR" sz="3600">
              <a:solidFill>
                <a:srgbClr val="00B050"/>
              </a:solidFill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značba mesta vsebine 6"/>
          <p:cNvSpPr>
            <a:spLocks noGrp="1"/>
          </p:cNvSpPr>
          <p:nvPr>
            <p:ph idx="1"/>
          </p:nvPr>
        </p:nvSpPr>
        <p:spPr>
          <a:xfrm>
            <a:off x="7675563" y="1485900"/>
            <a:ext cx="4176712" cy="1720850"/>
          </a:xfrm>
        </p:spPr>
        <p:txBody>
          <a:bodyPr/>
          <a:lstStyle/>
          <a:p>
            <a:r>
              <a:rPr lang="sl-SI" smtClean="0">
                <a:latin typeface="Verdana" pitchFamily="34" charset="0"/>
              </a:rPr>
              <a:t>Education of tourist guides</a:t>
            </a:r>
          </a:p>
          <a:p>
            <a:endParaRPr lang="sl-SI" smtClean="0">
              <a:latin typeface="Verdana" pitchFamily="34" charset="0"/>
            </a:endParaRPr>
          </a:p>
          <a:p>
            <a:endParaRPr lang="hr-HR" smtClean="0"/>
          </a:p>
        </p:txBody>
      </p:sp>
      <p:pic>
        <p:nvPicPr>
          <p:cNvPr id="25602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Slika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962025"/>
            <a:ext cx="6511925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/>
          </p:cNvSpPr>
          <p:nvPr/>
        </p:nvSpPr>
        <p:spPr bwMode="auto">
          <a:xfrm>
            <a:off x="838200" y="-349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sl-SI" sz="3600">
                <a:solidFill>
                  <a:srgbClr val="00B050"/>
                </a:solidFill>
                <a:latin typeface="Verdana" pitchFamily="34" charset="0"/>
              </a:rPr>
              <a:t>Education and tourism</a:t>
            </a:r>
            <a:endParaRPr lang="hr-HR" sz="3600">
              <a:solidFill>
                <a:srgbClr val="00B050"/>
              </a:solidFill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značba mesta vsebine 2"/>
          <p:cNvSpPr>
            <a:spLocks noGrp="1"/>
          </p:cNvSpPr>
          <p:nvPr>
            <p:ph sz="half" idx="1"/>
          </p:nvPr>
        </p:nvSpPr>
        <p:spPr>
          <a:xfrm>
            <a:off x="673100" y="1133475"/>
            <a:ext cx="10680700" cy="473075"/>
          </a:xfrm>
        </p:spPr>
        <p:txBody>
          <a:bodyPr/>
          <a:lstStyle/>
          <a:p>
            <a:r>
              <a:rPr lang="sl-SI" smtClean="0">
                <a:latin typeface="Verdana" pitchFamily="34" charset="0"/>
              </a:rPr>
              <a:t>Slovene Ethnographical Musem – Honey experience</a:t>
            </a:r>
            <a:endParaRPr lang="hr-HR" smtClean="0"/>
          </a:p>
        </p:txBody>
      </p:sp>
      <p:pic>
        <p:nvPicPr>
          <p:cNvPr id="26626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285163" y="1957388"/>
            <a:ext cx="2143125" cy="3806825"/>
          </a:xfrm>
        </p:spPr>
      </p:pic>
      <p:pic>
        <p:nvPicPr>
          <p:cNvPr id="26628" name="Slika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100" y="1936750"/>
            <a:ext cx="67738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/>
          </p:cNvSpPr>
          <p:nvPr/>
        </p:nvSpPr>
        <p:spPr bwMode="auto">
          <a:xfrm>
            <a:off x="838200" y="-349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sl-SI" sz="3600">
                <a:solidFill>
                  <a:srgbClr val="00B050"/>
                </a:solidFill>
                <a:latin typeface="Verdana" pitchFamily="34" charset="0"/>
              </a:rPr>
              <a:t>Education and tourism</a:t>
            </a:r>
            <a:endParaRPr lang="hr-HR" sz="3600">
              <a:solidFill>
                <a:srgbClr val="00B050"/>
              </a:solidFill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Označba mesta besedila 9"/>
          <p:cNvSpPr>
            <a:spLocks noGrp="1"/>
          </p:cNvSpPr>
          <p:nvPr>
            <p:ph type="body" idx="1"/>
          </p:nvPr>
        </p:nvSpPr>
        <p:spPr>
          <a:xfrm>
            <a:off x="839788" y="987425"/>
            <a:ext cx="5157787" cy="587375"/>
          </a:xfrm>
        </p:spPr>
        <p:txBody>
          <a:bodyPr>
            <a:spAutoFit/>
          </a:bodyPr>
          <a:lstStyle/>
          <a:p>
            <a:r>
              <a:rPr lang="sl-SI" sz="1800" smtClean="0">
                <a:latin typeface="Verdana" pitchFamily="34" charset="0"/>
              </a:rPr>
              <a:t>Educational Bee-house of Beekeepers associaition Barje</a:t>
            </a:r>
            <a:endParaRPr lang="en-GB" sz="1800" smtClean="0">
              <a:latin typeface="Verdana" pitchFamily="34" charset="0"/>
            </a:endParaRPr>
          </a:p>
        </p:txBody>
      </p:sp>
      <p:sp>
        <p:nvSpPr>
          <p:cNvPr id="27652" name="Označba mesta besedila 11"/>
          <p:cNvSpPr>
            <a:spLocks noGrp="1"/>
          </p:cNvSpPr>
          <p:nvPr>
            <p:ph type="body" sz="quarter" idx="3"/>
          </p:nvPr>
        </p:nvSpPr>
        <p:spPr>
          <a:xfrm>
            <a:off x="5942013" y="1428750"/>
            <a:ext cx="5183187" cy="339725"/>
          </a:xfrm>
        </p:spPr>
        <p:txBody>
          <a:bodyPr>
            <a:spAutoFit/>
          </a:bodyPr>
          <a:lstStyle/>
          <a:p>
            <a:r>
              <a:rPr lang="sl-SI" sz="1800" smtClean="0">
                <a:latin typeface="Verdana" pitchFamily="34" charset="0"/>
              </a:rPr>
              <a:t>Highschool students</a:t>
            </a:r>
            <a:endParaRPr lang="en-GB" sz="1800" smtClean="0">
              <a:latin typeface="Verdana" pitchFamily="34" charset="0"/>
            </a:endParaRPr>
          </a:p>
        </p:txBody>
      </p:sp>
      <p:pic>
        <p:nvPicPr>
          <p:cNvPr id="27653" name="Označba mesta vsebine 1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9788" y="2182813"/>
            <a:ext cx="4710112" cy="3533775"/>
          </a:xfrm>
        </p:spPr>
      </p:pic>
      <p:pic>
        <p:nvPicPr>
          <p:cNvPr id="27654" name="Označba mesta vsebine 14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997575" y="2182813"/>
            <a:ext cx="5272088" cy="3533775"/>
          </a:xfrm>
        </p:spPr>
      </p:pic>
      <p:sp>
        <p:nvSpPr>
          <p:cNvPr id="2" name="Naslov 1"/>
          <p:cNvSpPr>
            <a:spLocks/>
          </p:cNvSpPr>
          <p:nvPr/>
        </p:nvSpPr>
        <p:spPr bwMode="auto">
          <a:xfrm>
            <a:off x="838200" y="-349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sl-SI" sz="3600">
                <a:solidFill>
                  <a:srgbClr val="00B050"/>
                </a:solidFill>
                <a:latin typeface="Verdana" pitchFamily="34" charset="0"/>
              </a:rPr>
              <a:t>Education and tourism</a:t>
            </a:r>
            <a:endParaRPr lang="hr-HR" sz="3600">
              <a:solidFill>
                <a:srgbClr val="00B050"/>
              </a:solidFill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Označba mesta vsebine 7"/>
          <p:cNvSpPr>
            <a:spLocks noGrp="1"/>
          </p:cNvSpPr>
          <p:nvPr>
            <p:ph idx="1"/>
          </p:nvPr>
        </p:nvSpPr>
        <p:spPr>
          <a:xfrm>
            <a:off x="1066800" y="182563"/>
            <a:ext cx="2755900" cy="339725"/>
          </a:xfrm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b="1" smtClean="0">
                <a:latin typeface="Verdana" pitchFamily="34" charset="0"/>
              </a:rPr>
              <a:t>Honey day</a:t>
            </a:r>
          </a:p>
        </p:txBody>
      </p:sp>
      <p:pic>
        <p:nvPicPr>
          <p:cNvPr id="28675" name="Slika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6813" y="182563"/>
            <a:ext cx="7418387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/>
          </p:cNvSpPr>
          <p:nvPr/>
        </p:nvSpPr>
        <p:spPr bwMode="auto">
          <a:xfrm>
            <a:off x="647700" y="1593850"/>
            <a:ext cx="416401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sl-SI" sz="3600">
                <a:solidFill>
                  <a:srgbClr val="00B050"/>
                </a:solidFill>
                <a:latin typeface="Verdana" pitchFamily="34" charset="0"/>
              </a:rPr>
              <a:t>Promotion</a:t>
            </a:r>
            <a:endParaRPr lang="hr-HR" sz="3600">
              <a:solidFill>
                <a:srgbClr val="00B050"/>
              </a:solidFill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Slika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038" y="100013"/>
            <a:ext cx="7527925" cy="564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448300" y="1306513"/>
            <a:ext cx="5918200" cy="4351337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Established in 2015 within he Green Capital of Europe 2016</a:t>
            </a:r>
          </a:p>
          <a:p>
            <a:pPr marL="457200" indent="-457200">
              <a:buFont typeface="Wingdings" pitchFamily="2" charset="2"/>
              <a:buChar char="§"/>
            </a:pPr>
            <a:endParaRPr lang="sl-SI" sz="1800" smtClean="0">
              <a:latin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It conects two strategical development lines – biodiversity and food self-suficency</a:t>
            </a:r>
          </a:p>
          <a:p>
            <a:pPr marL="457200" indent="-457200">
              <a:buFont typeface="Wingdings" pitchFamily="2" charset="2"/>
              <a:buChar char="§"/>
            </a:pPr>
            <a:endParaRPr lang="sl-SI" sz="1800" smtClean="0">
              <a:latin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Bee Path is: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sl-SI" sz="1600" smtClean="0">
                <a:latin typeface="Verdana" pitchFamily="34" charset="0"/>
              </a:rPr>
              <a:t>An actual path between the points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sl-SI" sz="1600" smtClean="0">
                <a:latin typeface="Verdana" pitchFamily="34" charset="0"/>
              </a:rPr>
              <a:t>Movement for the benefit of the bees</a:t>
            </a:r>
          </a:p>
          <a:p>
            <a:pPr marL="857250" lvl="1" indent="-457200">
              <a:buFont typeface="Arial" charset="0"/>
              <a:buNone/>
            </a:pPr>
            <a:endParaRPr lang="sl-SI" sz="1600" smtClean="0">
              <a:latin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it is based on a tradition and builds for the future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Till now it has 35 partners</a:t>
            </a:r>
          </a:p>
          <a:p>
            <a:pPr marL="457200" indent="-457200"/>
            <a:endParaRPr lang="hr-HR" smtClean="0"/>
          </a:p>
        </p:txBody>
      </p:sp>
      <p:pic>
        <p:nvPicPr>
          <p:cNvPr id="14338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746250"/>
            <a:ext cx="3267075" cy="2809875"/>
          </a:xfrm>
        </p:spPr>
      </p:pic>
      <p:pic>
        <p:nvPicPr>
          <p:cNvPr id="14339" name="Slika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Označba mesta vsebine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409825" y="217488"/>
            <a:ext cx="7372350" cy="5529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Označba mesta vsebine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76488" y="168275"/>
            <a:ext cx="7439025" cy="5578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Označba mesta vsebine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87600" y="182563"/>
            <a:ext cx="7416800" cy="5564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Označba mesta vsebine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32038" y="101600"/>
            <a:ext cx="7527925" cy="5645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Pravokotnik 5"/>
          <p:cNvSpPr>
            <a:spLocks noChangeArrowheads="1"/>
          </p:cNvSpPr>
          <p:nvPr/>
        </p:nvSpPr>
        <p:spPr bwMode="auto">
          <a:xfrm>
            <a:off x="544513" y="631825"/>
            <a:ext cx="646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b="1">
                <a:latin typeface="Verdana" pitchFamily="34" charset="0"/>
              </a:rPr>
              <a:t>Festival for third life period</a:t>
            </a:r>
          </a:p>
        </p:txBody>
      </p:sp>
      <p:pic>
        <p:nvPicPr>
          <p:cNvPr id="34819" name="Označba mesta vsebine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8050" y="1441450"/>
            <a:ext cx="5734050" cy="4305300"/>
          </a:xfrm>
        </p:spPr>
      </p:pic>
      <p:pic>
        <p:nvPicPr>
          <p:cNvPr id="34820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7539038" y="174625"/>
            <a:ext cx="3586162" cy="2687638"/>
          </a:xfrm>
        </p:spPr>
      </p:pic>
      <p:pic>
        <p:nvPicPr>
          <p:cNvPr id="34821" name="Slika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8563" y="3070225"/>
            <a:ext cx="3576637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Označba mesta vsebine 1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-993775" y="1687513"/>
            <a:ext cx="7864475" cy="4062412"/>
          </a:xfrm>
        </p:spPr>
      </p:pic>
      <p:sp>
        <p:nvSpPr>
          <p:cNvPr id="38914" name="Naslov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smtClean="0">
                <a:solidFill>
                  <a:srgbClr val="00B050"/>
                </a:solidFill>
                <a:latin typeface="Verdana" pitchFamily="34" charset="0"/>
              </a:rPr>
              <a:t>New members </a:t>
            </a:r>
          </a:p>
        </p:txBody>
      </p:sp>
      <p:sp>
        <p:nvSpPr>
          <p:cNvPr id="38915" name="Označba mesta besedila 13"/>
          <p:cNvSpPr>
            <a:spLocks noGrp="1"/>
          </p:cNvSpPr>
          <p:nvPr>
            <p:ph type="body" sz="quarter" idx="3"/>
          </p:nvPr>
        </p:nvSpPr>
        <p:spPr>
          <a:xfrm>
            <a:off x="6172200" y="1349375"/>
            <a:ext cx="5183188" cy="823913"/>
          </a:xfrm>
        </p:spPr>
        <p:txBody>
          <a:bodyPr/>
          <a:lstStyle/>
          <a:p>
            <a:r>
              <a:rPr lang="sl-SI" smtClean="0"/>
              <a:t>SKB</a:t>
            </a:r>
          </a:p>
        </p:txBody>
      </p:sp>
      <p:pic>
        <p:nvPicPr>
          <p:cNvPr id="38916" name="Označba mesta vsebine 1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997575" y="2203450"/>
            <a:ext cx="4835525" cy="3627438"/>
          </a:xfrm>
        </p:spPr>
      </p:pic>
      <p:pic>
        <p:nvPicPr>
          <p:cNvPr id="38917" name="Slika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Označba mesta besedila 8"/>
          <p:cNvSpPr>
            <a:spLocks noGrp="1"/>
          </p:cNvSpPr>
          <p:nvPr>
            <p:ph type="body" idx="1"/>
          </p:nvPr>
        </p:nvSpPr>
        <p:spPr>
          <a:xfrm>
            <a:off x="839788" y="1616075"/>
            <a:ext cx="5157787" cy="587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 sz="2000" smtClean="0">
                <a:latin typeface="Verdana" pitchFamily="34" charset="0"/>
              </a:rPr>
              <a:t>A1 – Flovering Slovenska cesta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Označba mesta besedila 6"/>
          <p:cNvSpPr>
            <a:spLocks noGrp="1"/>
          </p:cNvSpPr>
          <p:nvPr>
            <p:ph type="body" idx="1"/>
          </p:nvPr>
        </p:nvSpPr>
        <p:spPr>
          <a:xfrm>
            <a:off x="1066800" y="428625"/>
            <a:ext cx="5157788" cy="823913"/>
          </a:xfrm>
        </p:spPr>
        <p:txBody>
          <a:bodyPr/>
          <a:lstStyle/>
          <a:p>
            <a:r>
              <a:rPr lang="sl-SI" smtClean="0"/>
              <a:t>Gostilna pri Kolovratu</a:t>
            </a:r>
          </a:p>
        </p:txBody>
      </p:sp>
      <p:pic>
        <p:nvPicPr>
          <p:cNvPr id="39938" name="Označba mesta vsebine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206500" y="1554163"/>
            <a:ext cx="2924175" cy="3898900"/>
          </a:xfrm>
        </p:spPr>
      </p:pic>
      <p:pic>
        <p:nvPicPr>
          <p:cNvPr id="39939" name="Slika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1850" y="476250"/>
            <a:ext cx="3463925" cy="241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9925" y="469900"/>
            <a:ext cx="3409950" cy="226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5700" y="3370263"/>
            <a:ext cx="3140075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lika 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8200" y="3230563"/>
            <a:ext cx="3265488" cy="215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slov 5"/>
          <p:cNvSpPr>
            <a:spLocks noGrp="1"/>
          </p:cNvSpPr>
          <p:nvPr>
            <p:ph type="title"/>
          </p:nvPr>
        </p:nvSpPr>
        <p:spPr>
          <a:xfrm>
            <a:off x="1066800" y="0"/>
            <a:ext cx="10515600" cy="1325563"/>
          </a:xfrm>
        </p:spPr>
        <p:txBody>
          <a:bodyPr/>
          <a:lstStyle/>
          <a:p>
            <a:r>
              <a:rPr lang="sl-SI" sz="2400" i="1" u="sng" smtClean="0">
                <a:latin typeface="Verdana" pitchFamily="34" charset="0"/>
                <a:hlinkClick r:id="rId2"/>
              </a:rPr>
              <a:t>https://www.ljubljana.si/sl/moja-ljubljana/podezelje/cebelja-pot/</a:t>
            </a:r>
            <a:r>
              <a:rPr lang="sl-SI" sz="2400" i="1" u="sng" smtClean="0">
                <a:latin typeface="Verdana" pitchFamily="34" charset="0"/>
              </a:rPr>
              <a:t> </a:t>
            </a:r>
            <a:endParaRPr lang="sl-SI" sz="2400" smtClean="0">
              <a:latin typeface="Verdana" pitchFamily="34" charset="0"/>
            </a:endParaRPr>
          </a:p>
        </p:txBody>
      </p:sp>
      <p:pic>
        <p:nvPicPr>
          <p:cNvPr id="40962" name="Slika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Označba mesta vsebine 7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892425" y="941388"/>
            <a:ext cx="6407150" cy="4805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943600" y="269875"/>
            <a:ext cx="5181600" cy="5343525"/>
          </a:xfrm>
        </p:spPr>
        <p:txBody>
          <a:bodyPr>
            <a:noAutofit/>
          </a:bodyPr>
          <a:lstStyle/>
          <a:p>
            <a:pPr marL="0" indent="0">
              <a:buFont typeface="Arial" charset="0"/>
              <a:buNone/>
            </a:pPr>
            <a:r>
              <a:rPr lang="sl-SI" sz="1800" smtClean="0">
                <a:latin typeface="Verdana" pitchFamily="34" charset="0"/>
              </a:rPr>
              <a:t>GOALS 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sl-SI" sz="1600" smtClean="0">
                <a:latin typeface="Verdana" pitchFamily="34" charset="0"/>
              </a:rPr>
              <a:t>Enlargement and development of beekeeping in City of Ljubljana(education, entreperneurship, supplementary activities, co-finncing of beekeepers associations)</a:t>
            </a:r>
          </a:p>
          <a:p>
            <a:pPr marL="857250" lvl="1" indent="-457200">
              <a:buFont typeface="Wingdings" pitchFamily="2" charset="2"/>
              <a:buChar char="§"/>
            </a:pPr>
            <a:endParaRPr lang="sl-SI" sz="1600" smtClean="0">
              <a:latin typeface="Verdana" pitchFamily="34" charset="0"/>
            </a:endParaRPr>
          </a:p>
          <a:p>
            <a:pPr marL="857250" lvl="1" indent="-457200">
              <a:buFont typeface="Wingdings" pitchFamily="2" charset="2"/>
              <a:buChar char="§"/>
            </a:pPr>
            <a:r>
              <a:rPr lang="sl-SI" sz="1600" smtClean="0">
                <a:latin typeface="Verdana" pitchFamily="34" charset="0"/>
              </a:rPr>
              <a:t>Urban beekeeping (safety, awarenes, education of the citizens, regulations…)</a:t>
            </a:r>
          </a:p>
          <a:p>
            <a:pPr marL="857250" lvl="1" indent="-457200">
              <a:buFont typeface="Wingdings" pitchFamily="2" charset="2"/>
              <a:buChar char="§"/>
            </a:pPr>
            <a:endParaRPr lang="sl-SI" sz="1600" smtClean="0">
              <a:latin typeface="Verdana" pitchFamily="34" charset="0"/>
            </a:endParaRPr>
          </a:p>
          <a:p>
            <a:pPr marL="857250" lvl="1" indent="-457200">
              <a:buFont typeface="Wingdings" pitchFamily="2" charset="2"/>
              <a:buChar char="§"/>
            </a:pPr>
            <a:r>
              <a:rPr lang="sl-SI" sz="1600" smtClean="0">
                <a:latin typeface="Verdana" pitchFamily="34" charset="0"/>
              </a:rPr>
              <a:t>New products:</a:t>
            </a:r>
          </a:p>
          <a:p>
            <a:pPr lvl="2">
              <a:buFont typeface="Wingdings" pitchFamily="2" charset="2"/>
              <a:buChar char="§"/>
            </a:pPr>
            <a:r>
              <a:rPr lang="sl-SI" sz="1400" smtClean="0">
                <a:latin typeface="Verdana" pitchFamily="34" charset="0"/>
              </a:rPr>
              <a:t>Tourism program</a:t>
            </a:r>
          </a:p>
          <a:p>
            <a:pPr lvl="2">
              <a:buFont typeface="Wingdings" pitchFamily="2" charset="2"/>
              <a:buChar char="§"/>
            </a:pPr>
            <a:r>
              <a:rPr lang="sl-SI" sz="1400" smtClean="0">
                <a:latin typeface="Verdana" pitchFamily="34" charset="0"/>
              </a:rPr>
              <a:t>Educational programs for kindergarten and primary school children</a:t>
            </a:r>
          </a:p>
          <a:p>
            <a:pPr lvl="2">
              <a:buFont typeface="Wingdings" pitchFamily="2" charset="2"/>
              <a:buChar char="§"/>
            </a:pPr>
            <a:r>
              <a:rPr lang="sl-SI" sz="1400" smtClean="0">
                <a:latin typeface="Verdana" pitchFamily="34" charset="0"/>
              </a:rPr>
              <a:t>New forms of urban apiaries</a:t>
            </a:r>
          </a:p>
          <a:p>
            <a:pPr lvl="2">
              <a:buFont typeface="Wingdings" pitchFamily="2" charset="2"/>
              <a:buNone/>
            </a:pPr>
            <a:endParaRPr lang="sl-SI" sz="1400" smtClean="0">
              <a:latin typeface="Verdana" pitchFamily="34" charset="0"/>
            </a:endParaRPr>
          </a:p>
        </p:txBody>
      </p:sp>
      <p:pic>
        <p:nvPicPr>
          <p:cNvPr id="15362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340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Slika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2688" y="273050"/>
            <a:ext cx="3989387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Označba mesta vsebine 6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82688" y="3030538"/>
            <a:ext cx="3960812" cy="2640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Označba mesta vsebine 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68400" y="479425"/>
            <a:ext cx="9956800" cy="5138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značba mesta vsebine 5"/>
          <p:cNvSpPr>
            <a:spLocks noGrp="1"/>
          </p:cNvSpPr>
          <p:nvPr>
            <p:ph idx="1"/>
          </p:nvPr>
        </p:nvSpPr>
        <p:spPr>
          <a:xfrm>
            <a:off x="1066800" y="809625"/>
            <a:ext cx="10515600" cy="942975"/>
          </a:xfrm>
        </p:spPr>
        <p:txBody>
          <a:bodyPr/>
          <a:lstStyle/>
          <a:p>
            <a:r>
              <a:rPr lang="sl-SI" smtClean="0">
                <a:latin typeface="Verdana" pitchFamily="34" charset="0"/>
              </a:rPr>
              <a:t>City of Ljubljana – 2017 most friendly municipality to the bees in Slovenia</a:t>
            </a:r>
          </a:p>
          <a:p>
            <a:endParaRPr lang="hr-HR" smtClean="0"/>
          </a:p>
        </p:txBody>
      </p:sp>
      <p:pic>
        <p:nvPicPr>
          <p:cNvPr id="17410" name="Slika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Slika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375" y="1752600"/>
            <a:ext cx="796925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Označba mesta vsebine 5"/>
          <p:cNvSpPr>
            <a:spLocks noGrp="1"/>
          </p:cNvSpPr>
          <p:nvPr>
            <p:ph sz="half" idx="1"/>
          </p:nvPr>
        </p:nvSpPr>
        <p:spPr>
          <a:xfrm>
            <a:off x="838200" y="266700"/>
            <a:ext cx="10515600" cy="5480050"/>
          </a:xfrm>
        </p:spPr>
        <p:txBody>
          <a:bodyPr/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2000" smtClean="0">
                <a:latin typeface="Verdana" pitchFamily="34" charset="0"/>
              </a:rPr>
              <a:t>URBACT best practice in 2017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20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2000" smtClean="0">
                <a:latin typeface="Verdana" pitchFamily="34" charset="0"/>
              </a:rPr>
              <a:t>BeePathNet</a:t>
            </a:r>
          </a:p>
        </p:txBody>
      </p:sp>
      <p:pic>
        <p:nvPicPr>
          <p:cNvPr id="18435" name="Slika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4475" y="681038"/>
            <a:ext cx="408305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Slika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25" y="3875088"/>
            <a:ext cx="8921750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smtClean="0">
                <a:solidFill>
                  <a:srgbClr val="00B050"/>
                </a:solidFill>
                <a:latin typeface="Verdana" pitchFamily="34" charset="0"/>
              </a:rPr>
              <a:t>Meliferous pants</a:t>
            </a:r>
            <a:endParaRPr lang="hr-HR" sz="3600" smtClean="0">
              <a:solidFill>
                <a:srgbClr val="00B050"/>
              </a:solidFill>
              <a:latin typeface="Verdana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46600" cy="3660775"/>
          </a:xfrm>
        </p:spPr>
        <p:txBody>
          <a:bodyPr>
            <a:normAutofit/>
          </a:bodyPr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r>
              <a:rPr lang="sl-SI" sz="1800" smtClean="0">
                <a:latin typeface="Verdana" pitchFamily="34" charset="0"/>
              </a:rPr>
              <a:t>BTC – Lets help the bee in the city: plant flowers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§"/>
            </a:pPr>
            <a:endParaRPr lang="sl-SI" sz="1800" smtClean="0">
              <a:latin typeface="Verdana" pitchFamily="34" charset="0"/>
            </a:endParaRPr>
          </a:p>
          <a:p>
            <a:pPr lvl="1">
              <a:spcBef>
                <a:spcPct val="20000"/>
              </a:spcBef>
              <a:buFont typeface="Courier New" pitchFamily="49" charset="0"/>
              <a:buChar char="o"/>
            </a:pPr>
            <a:r>
              <a:rPr lang="sl-SI" sz="1800" smtClean="0">
                <a:latin typeface="Verdana" pitchFamily="34" charset="0"/>
              </a:rPr>
              <a:t>Distribution of flower seeds</a:t>
            </a:r>
          </a:p>
          <a:p>
            <a:pPr lvl="1">
              <a:spcBef>
                <a:spcPct val="20000"/>
              </a:spcBef>
              <a:buFont typeface="Courier New" pitchFamily="49" charset="0"/>
              <a:buChar char="o"/>
            </a:pPr>
            <a:r>
              <a:rPr lang="sl-SI" sz="1800" smtClean="0">
                <a:latin typeface="Verdana" pitchFamily="34" charset="0"/>
              </a:rPr>
              <a:t>Flower fair</a:t>
            </a:r>
          </a:p>
          <a:p>
            <a:pPr lvl="1">
              <a:spcBef>
                <a:spcPct val="20000"/>
              </a:spcBef>
              <a:buFont typeface="Courier New" pitchFamily="49" charset="0"/>
              <a:buChar char="o"/>
            </a:pPr>
            <a:r>
              <a:rPr lang="sl-SI" sz="1800" smtClean="0">
                <a:latin typeface="Verdana" pitchFamily="34" charset="0"/>
              </a:rPr>
              <a:t>Photographic exhibition</a:t>
            </a:r>
          </a:p>
          <a:p>
            <a:pPr lvl="1">
              <a:spcBef>
                <a:spcPct val="20000"/>
              </a:spcBef>
              <a:buFont typeface="Courier New" pitchFamily="49" charset="0"/>
              <a:buChar char="o"/>
            </a:pPr>
            <a:r>
              <a:rPr lang="sl-SI" sz="1800" smtClean="0">
                <a:latin typeface="Verdana" pitchFamily="34" charset="0"/>
              </a:rPr>
              <a:t>Gardens with meliferous plants</a:t>
            </a:r>
          </a:p>
          <a:p>
            <a:pPr marL="457200" indent="-457200">
              <a:spcBef>
                <a:spcPct val="20000"/>
              </a:spcBef>
              <a:buFont typeface="Courier New" pitchFamily="49" charset="0"/>
              <a:buChar char="o"/>
            </a:pPr>
            <a:endParaRPr lang="sl-SI" sz="1800" smtClean="0"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Font typeface="Courier New" pitchFamily="49" charset="0"/>
              <a:buChar char="o"/>
            </a:pPr>
            <a:r>
              <a:rPr lang="sl-SI" sz="1800" smtClean="0">
                <a:latin typeface="Verdana" pitchFamily="34" charset="0"/>
              </a:rPr>
              <a:t>City plants meliferous plants on public areas</a:t>
            </a:r>
          </a:p>
          <a:p>
            <a:pPr marL="457200" indent="-457200">
              <a:spcBef>
                <a:spcPct val="20000"/>
              </a:spcBef>
              <a:buFont typeface="Courier New" pitchFamily="49" charset="0"/>
              <a:buChar char="o"/>
            </a:pPr>
            <a:r>
              <a:rPr lang="sl-SI" sz="1800" smtClean="0">
                <a:latin typeface="Verdana" pitchFamily="34" charset="0"/>
              </a:rPr>
              <a:t>Educational programs in Botanical garden</a:t>
            </a:r>
          </a:p>
          <a:p>
            <a:pPr lvl="1">
              <a:spcBef>
                <a:spcPct val="20000"/>
              </a:spcBef>
              <a:buFont typeface="Courier New" pitchFamily="49" charset="0"/>
              <a:buChar char="o"/>
            </a:pPr>
            <a:endParaRPr lang="sl-SI" sz="1800" smtClean="0">
              <a:latin typeface="Verdana" pitchFamily="34" charset="0"/>
            </a:endParaRPr>
          </a:p>
        </p:txBody>
      </p:sp>
      <p:pic>
        <p:nvPicPr>
          <p:cNvPr id="19459" name="Slika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021513" y="354013"/>
            <a:ext cx="1920875" cy="2606675"/>
          </a:xfrm>
        </p:spPr>
      </p:pic>
      <p:pic>
        <p:nvPicPr>
          <p:cNvPr id="19461" name="Slika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055938"/>
            <a:ext cx="39243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152525"/>
            <a:ext cx="5181600" cy="4351338"/>
          </a:xfrm>
        </p:spPr>
        <p:txBody>
          <a:bodyPr/>
          <a:lstStyle/>
          <a:p>
            <a:r>
              <a:rPr lang="sl-SI" sz="1800" b="1" smtClean="0">
                <a:latin typeface="Verdana" pitchFamily="34" charset="0"/>
              </a:rPr>
              <a:t>Planting sonflowers with children from ecoschools </a:t>
            </a:r>
            <a:r>
              <a:rPr lang="hr-HR" sz="1800" b="1" smtClean="0">
                <a:latin typeface="Verdana" pitchFamily="34" charset="0"/>
              </a:rPr>
              <a:t> </a:t>
            </a:r>
          </a:p>
        </p:txBody>
      </p:sp>
      <p:pic>
        <p:nvPicPr>
          <p:cNvPr id="20482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05600" y="174625"/>
            <a:ext cx="4178300" cy="5572125"/>
          </a:xfrm>
        </p:spPr>
      </p:pic>
      <p:pic>
        <p:nvPicPr>
          <p:cNvPr id="20483" name="m_2849475727840524392HEV1526552939857" descr="storage_emulated_0_DCIM_Camera_20180517_100149_001_01_jpg_15265529398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855788"/>
            <a:ext cx="5181600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Slika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značba mesta besedila 6"/>
          <p:cNvSpPr>
            <a:spLocks noGrp="1"/>
          </p:cNvSpPr>
          <p:nvPr>
            <p:ph type="body" idx="4294967295"/>
          </p:nvPr>
        </p:nvSpPr>
        <p:spPr>
          <a:xfrm>
            <a:off x="1228725" y="339725"/>
            <a:ext cx="3963988" cy="823913"/>
          </a:xfrm>
        </p:spPr>
        <p:txBody>
          <a:bodyPr anchor="b"/>
          <a:lstStyle/>
          <a:p>
            <a:pPr marL="0" indent="0">
              <a:buFont typeface="Arial" charset="0"/>
              <a:buNone/>
            </a:pPr>
            <a:r>
              <a:rPr lang="sl-SI" sz="2000" b="1" smtClean="0">
                <a:latin typeface="Verdana" pitchFamily="34" charset="0"/>
              </a:rPr>
              <a:t>Meliferous garden and Apiary kindergarten</a:t>
            </a:r>
            <a:endParaRPr lang="hr-HR" sz="2000" b="1" smtClean="0">
              <a:latin typeface="Verdana" pitchFamily="34" charset="0"/>
            </a:endParaRPr>
          </a:p>
        </p:txBody>
      </p:sp>
      <p:pic>
        <p:nvPicPr>
          <p:cNvPr id="41987" name="Označba mesta vsebine 10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34963" y="1428750"/>
            <a:ext cx="5751512" cy="4318000"/>
          </a:xfrm>
        </p:spPr>
      </p:pic>
      <p:pic>
        <p:nvPicPr>
          <p:cNvPr id="41988" name="Slika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746750"/>
            <a:ext cx="10058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Označba mesta vsebine 13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946900" y="2125663"/>
            <a:ext cx="3595688" cy="2659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266</Words>
  <Application>Microsoft Office PowerPoint</Application>
  <PresentationFormat>Custom</PresentationFormat>
  <Paragraphs>83</Paragraphs>
  <Slides>27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Predloga načrta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4" baseType="lpstr">
      <vt:lpstr>Calibri</vt:lpstr>
      <vt:lpstr>Arial</vt:lpstr>
      <vt:lpstr>Calibri Light</vt:lpstr>
      <vt:lpstr>Verdana</vt:lpstr>
      <vt:lpstr>Wingdings</vt:lpstr>
      <vt:lpstr>Courier New</vt:lpstr>
      <vt:lpstr>Officeova tema</vt:lpstr>
      <vt:lpstr>BEE PATH in Ljubljana</vt:lpstr>
      <vt:lpstr>Diapozitiv 2</vt:lpstr>
      <vt:lpstr>Diapozitiv 3</vt:lpstr>
      <vt:lpstr>Diapozitiv 4</vt:lpstr>
      <vt:lpstr>Diapozitiv 5</vt:lpstr>
      <vt:lpstr>Diapozitiv 6</vt:lpstr>
      <vt:lpstr>Meliferous pants</vt:lpstr>
      <vt:lpstr>Diapozitiv 8</vt:lpstr>
      <vt:lpstr>Diapozitiv 9</vt:lpstr>
      <vt:lpstr>Diapozitiv 10</vt:lpstr>
      <vt:lpstr>Diapozitiv 11</vt:lpstr>
      <vt:lpstr>Diapozitiv 12</vt:lpstr>
      <vt:lpstr>New products</vt:lpstr>
      <vt:lpstr>Diapozitiv 14</vt:lpstr>
      <vt:lpstr>Diapozitiv 15</vt:lpstr>
      <vt:lpstr>Diapozitiv 16</vt:lpstr>
      <vt:lpstr>Diapozitiv 17</vt:lpstr>
      <vt:lpstr>Diapozitiv 18</vt:lpstr>
      <vt:lpstr>Diapozitiv 19</vt:lpstr>
      <vt:lpstr>Diapozitiv 20</vt:lpstr>
      <vt:lpstr>Diapozitiv 21</vt:lpstr>
      <vt:lpstr>Diapozitiv 22</vt:lpstr>
      <vt:lpstr>Diapozitiv 23</vt:lpstr>
      <vt:lpstr>Diapozitiv 24</vt:lpstr>
      <vt:lpstr>New members </vt:lpstr>
      <vt:lpstr>Diapozitiv 26</vt:lpstr>
      <vt:lpstr>https://www.ljubljana.si/sl/moja-ljubljana/podezelje/cebelja-pot/ </vt:lpstr>
    </vt:vector>
  </TitlesOfParts>
  <Company>MOL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ČEBELJA POT  2017</dc:title>
  <dc:creator>Maruška Markovčič</dc:creator>
  <cp:lastModifiedBy>Maruška Markovčič</cp:lastModifiedBy>
  <cp:revision>14</cp:revision>
  <dcterms:created xsi:type="dcterms:W3CDTF">2018-05-23T09:25:09Z</dcterms:created>
  <dcterms:modified xsi:type="dcterms:W3CDTF">2018-06-10T07:35:05Z</dcterms:modified>
</cp:coreProperties>
</file>