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2.xml"/>
  <Override ContentType="application/vnd.openxmlformats-officedocument.drawingml.chartshapes+xml" PartName="/ppt/drawings/drawing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12192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6" roundtripDataSignature="AMtx7miv4zRAsQu9K3eTDrYeIjys0+vM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2CE321D-23F5-4795-882E-55E9CC751532}">
  <a:tblStyle styleId="{62CE321D-23F5-4795-882E-55E9CC75153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57A382E-2D7F-49EB-BB1B-196F8265280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themeOverride" Target="../theme/themeOverride1.xml"/><Relationship Id="rId4" Type="http://schemas.openxmlformats.org/officeDocument/2006/relationships/oleObject" Target="../embeddings/oleObject1.bin"/><Relationship Id="rId5" Type="http://schemas.openxmlformats.org/officeDocument/2006/relationships/chartUserShapes" Target="../drawings/drawing1.xm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1.xlsx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1" i="0" baseline="0" dirty="0">
                <a:effectLst/>
              </a:rPr>
              <a:t>Bydgoszcz - udział w </a:t>
            </a:r>
            <a:r>
              <a:rPr lang="en-US" sz="2000" b="1" i="0" baseline="0" dirty="0">
                <a:effectLst/>
              </a:rPr>
              <a:t>PIT</a:t>
            </a:r>
            <a:r>
              <a:rPr lang="pl-PL" sz="2000" b="1" i="0" baseline="0" dirty="0">
                <a:effectLst/>
              </a:rPr>
              <a:t> mieszkańców</a:t>
            </a:r>
            <a:endParaRPr lang="pl-PL" sz="1600" dirty="0">
              <a:effectLst/>
            </a:endParaRPr>
          </a:p>
          <a:p>
            <a:pPr>
              <a:defRPr/>
            </a:pPr>
            <a:r>
              <a:rPr lang="pl-PL" sz="2000" b="1" i="0" baseline="0" dirty="0">
                <a:effectLst/>
              </a:rPr>
              <a:t>czyli "Polski Ład", a dochody Miasta z PIT</a:t>
            </a:r>
            <a:endParaRPr lang="pl-PL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'[Wykres w programie Microsoft PowerPoint]Arkusz2'!$A$28</c:f>
              <c:strCache>
                <c:ptCount val="1"/>
                <c:pt idx="0">
                  <c:v> Wpływ w m-cu</c:v>
                </c:pt>
              </c:strCache>
            </c:strRef>
          </c:tx>
          <c:spPr>
            <a:ln w="1079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'[Wykres w programie Microsoft PowerPoint]Arkusz2'!$G$4:$T$4</c:f>
              <c:strCache>
                <c:ptCount val="14"/>
                <c:pt idx="0">
                  <c:v>2011 rok</c:v>
                </c:pt>
                <c:pt idx="1">
                  <c:v>2012 rok</c:v>
                </c:pt>
                <c:pt idx="2">
                  <c:v>2013 rok</c:v>
                </c:pt>
                <c:pt idx="3">
                  <c:v>2014 rok</c:v>
                </c:pt>
                <c:pt idx="4">
                  <c:v>2015 rok</c:v>
                </c:pt>
                <c:pt idx="5">
                  <c:v>2016 rok</c:v>
                </c:pt>
                <c:pt idx="6">
                  <c:v>2017 rok</c:v>
                </c:pt>
                <c:pt idx="7">
                  <c:v>2018 rok</c:v>
                </c:pt>
                <c:pt idx="8">
                  <c:v>2019 rok</c:v>
                </c:pt>
                <c:pt idx="9">
                  <c:v>2020 rok</c:v>
                </c:pt>
                <c:pt idx="10">
                  <c:v>2021 rok</c:v>
                </c:pt>
                <c:pt idx="11">
                  <c:v>2022 rok</c:v>
                </c:pt>
                <c:pt idx="12">
                  <c:v>2023 rok</c:v>
                </c:pt>
                <c:pt idx="13">
                  <c:v>2024 rok</c:v>
                </c:pt>
              </c:strCache>
            </c:strRef>
          </c:cat>
          <c:val>
            <c:numRef>
              <c:f>'[Wykres w programie Microsoft PowerPoint]Arkusz2'!$B$28:$T$28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F34-4923-B897-6DF211D596B0}"/>
            </c:ext>
          </c:extLst>
        </c:ser>
        <c:ser>
          <c:idx val="1"/>
          <c:order val="1"/>
          <c:tx>
            <c:strRef>
              <c:f>'[Wykres w programie Microsoft PowerPoint]Arkusz2'!$A$29</c:f>
              <c:strCache>
                <c:ptCount val="1"/>
                <c:pt idx="0">
                  <c:v>PIT z "rekompensatą rządową"</c:v>
                </c:pt>
              </c:strCache>
            </c:strRef>
          </c:tx>
          <c:spPr>
            <a:ln w="1079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'[Wykres w programie Microsoft PowerPoint]Arkusz2'!$G$4:$T$4</c:f>
              <c:strCache>
                <c:ptCount val="14"/>
                <c:pt idx="0">
                  <c:v>2011 rok</c:v>
                </c:pt>
                <c:pt idx="1">
                  <c:v>2012 rok</c:v>
                </c:pt>
                <c:pt idx="2">
                  <c:v>2013 rok</c:v>
                </c:pt>
                <c:pt idx="3">
                  <c:v>2014 rok</c:v>
                </c:pt>
                <c:pt idx="4">
                  <c:v>2015 rok</c:v>
                </c:pt>
                <c:pt idx="5">
                  <c:v>2016 rok</c:v>
                </c:pt>
                <c:pt idx="6">
                  <c:v>2017 rok</c:v>
                </c:pt>
                <c:pt idx="7">
                  <c:v>2018 rok</c:v>
                </c:pt>
                <c:pt idx="8">
                  <c:v>2019 rok</c:v>
                </c:pt>
                <c:pt idx="9">
                  <c:v>2020 rok</c:v>
                </c:pt>
                <c:pt idx="10">
                  <c:v>2021 rok</c:v>
                </c:pt>
                <c:pt idx="11">
                  <c:v>2022 rok</c:v>
                </c:pt>
                <c:pt idx="12">
                  <c:v>2023 rok</c:v>
                </c:pt>
                <c:pt idx="13">
                  <c:v>2024 rok</c:v>
                </c:pt>
              </c:strCache>
            </c:strRef>
          </c:cat>
          <c:val>
            <c:numRef>
              <c:f>'[Wykres w programie Microsoft PowerPoint]Arkusz2'!$B$29:$T$29</c:f>
              <c:numCache>
                <c:formatCode>#,##0</c:formatCode>
                <c:ptCount val="14"/>
                <c:pt idx="0">
                  <c:v>321307785</c:v>
                </c:pt>
                <c:pt idx="1">
                  <c:v>332735527</c:v>
                </c:pt>
                <c:pt idx="2">
                  <c:v>339273715</c:v>
                </c:pt>
                <c:pt idx="3">
                  <c:v>361622541</c:v>
                </c:pt>
                <c:pt idx="4">
                  <c:v>389234369</c:v>
                </c:pt>
                <c:pt idx="5">
                  <c:v>415531854</c:v>
                </c:pt>
                <c:pt idx="6">
                  <c:v>446299617</c:v>
                </c:pt>
                <c:pt idx="7">
                  <c:v>486363616</c:v>
                </c:pt>
                <c:pt idx="8">
                  <c:v>534011907</c:v>
                </c:pt>
                <c:pt idx="9">
                  <c:v>514328370</c:v>
                </c:pt>
                <c:pt idx="10">
                  <c:v>570553748</c:v>
                </c:pt>
                <c:pt idx="11">
                  <c:v>572497654</c:v>
                </c:pt>
                <c:pt idx="12">
                  <c:v>619145007</c:v>
                </c:pt>
                <c:pt idx="13">
                  <c:v>630953986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F34-4923-B897-6DF211D596B0}"/>
            </c:ext>
          </c:extLst>
        </c:ser>
        <c:ser>
          <c:idx val="2"/>
          <c:order val="2"/>
          <c:tx>
            <c:strRef>
              <c:f>'[Wykres w programie Microsoft PowerPoint]Arkusz2'!$A$30</c:f>
              <c:strCache>
                <c:ptCount val="1"/>
                <c:pt idx="0">
                  <c:v>PIT z "Polskim Ładem"</c:v>
                </c:pt>
              </c:strCache>
            </c:strRef>
          </c:tx>
          <c:spPr>
            <a:ln w="1143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'[Wykres w programie Microsoft PowerPoint]Arkusz2'!$G$4:$T$4</c:f>
              <c:strCache>
                <c:ptCount val="14"/>
                <c:pt idx="0">
                  <c:v>2011 rok</c:v>
                </c:pt>
                <c:pt idx="1">
                  <c:v>2012 rok</c:v>
                </c:pt>
                <c:pt idx="2">
                  <c:v>2013 rok</c:v>
                </c:pt>
                <c:pt idx="3">
                  <c:v>2014 rok</c:v>
                </c:pt>
                <c:pt idx="4">
                  <c:v>2015 rok</c:v>
                </c:pt>
                <c:pt idx="5">
                  <c:v>2016 rok</c:v>
                </c:pt>
                <c:pt idx="6">
                  <c:v>2017 rok</c:v>
                </c:pt>
                <c:pt idx="7">
                  <c:v>2018 rok</c:v>
                </c:pt>
                <c:pt idx="8">
                  <c:v>2019 rok</c:v>
                </c:pt>
                <c:pt idx="9">
                  <c:v>2020 rok</c:v>
                </c:pt>
                <c:pt idx="10">
                  <c:v>2021 rok</c:v>
                </c:pt>
                <c:pt idx="11">
                  <c:v>2022 rok</c:v>
                </c:pt>
                <c:pt idx="12">
                  <c:v>2023 rok</c:v>
                </c:pt>
                <c:pt idx="13">
                  <c:v>2024 rok</c:v>
                </c:pt>
              </c:strCache>
            </c:strRef>
          </c:cat>
          <c:val>
            <c:numRef>
              <c:f>'[Wykres w programie Microsoft PowerPoint]Arkusz2'!$B$30:$T$30</c:f>
              <c:numCache>
                <c:formatCode>#,##0</c:formatCode>
                <c:ptCount val="14"/>
                <c:pt idx="0">
                  <c:v>321307785</c:v>
                </c:pt>
                <c:pt idx="1">
                  <c:v>332735527</c:v>
                </c:pt>
                <c:pt idx="2">
                  <c:v>339273715</c:v>
                </c:pt>
                <c:pt idx="3">
                  <c:v>361622541</c:v>
                </c:pt>
                <c:pt idx="4">
                  <c:v>389234369</c:v>
                </c:pt>
                <c:pt idx="5">
                  <c:v>415531854</c:v>
                </c:pt>
                <c:pt idx="6">
                  <c:v>446299617</c:v>
                </c:pt>
                <c:pt idx="7">
                  <c:v>486363616</c:v>
                </c:pt>
                <c:pt idx="8">
                  <c:v>534011907</c:v>
                </c:pt>
                <c:pt idx="9">
                  <c:v>514328370</c:v>
                </c:pt>
                <c:pt idx="10">
                  <c:v>570553748</c:v>
                </c:pt>
                <c:pt idx="11">
                  <c:v>490497654</c:v>
                </c:pt>
                <c:pt idx="12">
                  <c:v>469471253</c:v>
                </c:pt>
                <c:pt idx="13">
                  <c:v>630953986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F34-4923-B897-6DF211D596B0}"/>
            </c:ext>
          </c:extLst>
        </c:ser>
        <c:ser>
          <c:idx val="3"/>
          <c:order val="3"/>
          <c:tx>
            <c:strRef>
              <c:f>'[Wykres w programie Microsoft PowerPoint]Arkusz2'!$A$31</c:f>
              <c:strCache>
                <c:ptCount val="1"/>
                <c:pt idx="0">
                  <c:v>PIT bez "Polskiego Ładu"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'[Wykres w programie Microsoft PowerPoint]Arkusz2'!$G$4:$T$4</c:f>
              <c:strCache>
                <c:ptCount val="14"/>
                <c:pt idx="0">
                  <c:v>2011 rok</c:v>
                </c:pt>
                <c:pt idx="1">
                  <c:v>2012 rok</c:v>
                </c:pt>
                <c:pt idx="2">
                  <c:v>2013 rok</c:v>
                </c:pt>
                <c:pt idx="3">
                  <c:v>2014 rok</c:v>
                </c:pt>
                <c:pt idx="4">
                  <c:v>2015 rok</c:v>
                </c:pt>
                <c:pt idx="5">
                  <c:v>2016 rok</c:v>
                </c:pt>
                <c:pt idx="6">
                  <c:v>2017 rok</c:v>
                </c:pt>
                <c:pt idx="7">
                  <c:v>2018 rok</c:v>
                </c:pt>
                <c:pt idx="8">
                  <c:v>2019 rok</c:v>
                </c:pt>
                <c:pt idx="9">
                  <c:v>2020 rok</c:v>
                </c:pt>
                <c:pt idx="10">
                  <c:v>2021 rok</c:v>
                </c:pt>
                <c:pt idx="11">
                  <c:v>2022 rok</c:v>
                </c:pt>
                <c:pt idx="12">
                  <c:v>2023 rok</c:v>
                </c:pt>
                <c:pt idx="13">
                  <c:v>2024 rok</c:v>
                </c:pt>
              </c:strCache>
            </c:strRef>
          </c:cat>
          <c:val>
            <c:numRef>
              <c:f>'[Wykres w programie Microsoft PowerPoint]Arkusz2'!$B$31:$T$31</c:f>
              <c:numCache>
                <c:formatCode>#,##0</c:formatCode>
                <c:ptCount val="14"/>
                <c:pt idx="0">
                  <c:v>321307785</c:v>
                </c:pt>
                <c:pt idx="1">
                  <c:v>332735527</c:v>
                </c:pt>
                <c:pt idx="2">
                  <c:v>339273715</c:v>
                </c:pt>
                <c:pt idx="3">
                  <c:v>361622541</c:v>
                </c:pt>
                <c:pt idx="4">
                  <c:v>389234369</c:v>
                </c:pt>
                <c:pt idx="5">
                  <c:v>415531854</c:v>
                </c:pt>
                <c:pt idx="6">
                  <c:v>446299617</c:v>
                </c:pt>
                <c:pt idx="7">
                  <c:v>486363616</c:v>
                </c:pt>
                <c:pt idx="8">
                  <c:v>534011907</c:v>
                </c:pt>
                <c:pt idx="9">
                  <c:v>580610148.38261211</c:v>
                </c:pt>
                <c:pt idx="10">
                  <c:v>631274583.92960298</c:v>
                </c:pt>
                <c:pt idx="11">
                  <c:v>686360032.50305521</c:v>
                </c:pt>
                <c:pt idx="12">
                  <c:v>746252274.69973493</c:v>
                </c:pt>
                <c:pt idx="13">
                  <c:v>811370754.59307098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CF34-4923-B897-6DF211D59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827552"/>
        <c:axId val="455840488"/>
      </c:lineChart>
      <c:catAx>
        <c:axId val="45582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5840488"/>
        <c:crosses val="autoZero"/>
        <c:auto val="1"/>
        <c:lblAlgn val="ctr"/>
        <c:lblOffset val="100"/>
        <c:noMultiLvlLbl val="0"/>
      </c:catAx>
      <c:valAx>
        <c:axId val="455840488"/>
        <c:scaling>
          <c:orientation val="minMax"/>
          <c:max val="850000000"/>
          <c:min val="3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5827552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l-PL"/>
                    <a:t>Miliony  PLN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1" baseline="0" dirty="0">
                <a:solidFill>
                  <a:schemeClr val="tx1"/>
                </a:solidFill>
              </a:rPr>
              <a:t>Nadwyżka operacyjna </a:t>
            </a:r>
            <a:r>
              <a:rPr lang="pl-PL" sz="2000" b="1" baseline="0" dirty="0" smtClean="0">
                <a:solidFill>
                  <a:schemeClr val="tx1"/>
                </a:solidFill>
              </a:rPr>
              <a:t>= Dochody minus Wydatki</a:t>
            </a:r>
          </a:p>
          <a:p>
            <a:pPr>
              <a:defRPr/>
            </a:pPr>
            <a:r>
              <a:rPr lang="pl-PL" sz="2000" b="1" baseline="0" dirty="0" smtClean="0">
                <a:solidFill>
                  <a:srgbClr val="C00000"/>
                </a:solidFill>
              </a:rPr>
              <a:t>Odpowiednik zysku w firmie</a:t>
            </a:r>
          </a:p>
          <a:p>
            <a:pPr>
              <a:defRPr/>
            </a:pPr>
            <a:r>
              <a:rPr lang="pl-PL" sz="2000" b="1" baseline="0" dirty="0" smtClean="0">
                <a:solidFill>
                  <a:srgbClr val="C00000"/>
                </a:solidFill>
              </a:rPr>
              <a:t>Główne źródło finansowania wydatków Miasta</a:t>
            </a:r>
          </a:p>
          <a:p>
            <a:pPr>
              <a:defRPr/>
            </a:pPr>
            <a:r>
              <a:rPr lang="pl-PL" sz="2000" b="0" i="1" baseline="0" dirty="0" smtClean="0">
                <a:solidFill>
                  <a:srgbClr val="C00000"/>
                </a:solidFill>
              </a:rPr>
              <a:t>W tym jednorazowe subwencje</a:t>
            </a:r>
            <a:endParaRPr lang="en-US" sz="2000" b="0" i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5.700747003720455E-2"/>
          <c:y val="2.08820530229192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Arkusz1!$D$42</c:f>
              <c:strCache>
                <c:ptCount val="1"/>
                <c:pt idx="0">
                  <c:v>nadwyżka operacyjna</c:v>
                </c:pt>
              </c:strCache>
            </c:strRef>
          </c:tx>
          <c:spPr>
            <a:ln w="1333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layout>
                <c:manualLayout>
                  <c:x val="-2.1146490159629959E-2"/>
                  <c:y val="-7.70737643104266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8D6-4ED1-91EF-731807BEB6D3}"/>
                </c:ext>
                <c:ext xmlns:c15="http://schemas.microsoft.com/office/drawing/2012/chart" uri="{CE6537A1-D6FC-4f65-9D91-7224C49458BB}">
                  <c15:layout>
                    <c:manualLayout>
                      <c:w val="4.5700122073157171E-2"/>
                      <c:h val="6.2447671239801265E-2"/>
                    </c:manualLayout>
                  </c15:layout>
                </c:ext>
              </c:extLst>
            </c:dLbl>
            <c:dLbl>
              <c:idx val="11"/>
              <c:layout>
                <c:manualLayout>
                  <c:x val="-1.899560279210169E-2"/>
                  <c:y val="-4.94374796261364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D6-4ED1-91EF-731807BEB6D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2650101885698336E-2"/>
                  <c:y val="-3.39681883769896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8D6-4ED1-91EF-731807BEB6D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8.8803649188030596E-3"/>
                  <c:y val="-6.50628340990074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55D-457D-8355-DB9FD4D4389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Arkusz1!$E$41:$S$41</c:f>
              <c:strCach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prognoza 2023</c:v>
                </c:pt>
                <c:pt idx="14">
                  <c:v>plan 2024</c:v>
                </c:pt>
              </c:strCache>
            </c:strRef>
          </c:cat>
          <c:val>
            <c:numRef>
              <c:f>Arkusz1!$E$42:$S$42</c:f>
              <c:numCache>
                <c:formatCode>#,##0</c:formatCode>
                <c:ptCount val="15"/>
                <c:pt idx="0">
                  <c:v>11614022</c:v>
                </c:pt>
                <c:pt idx="1">
                  <c:v>55410769</c:v>
                </c:pt>
                <c:pt idx="2">
                  <c:v>66557774</c:v>
                </c:pt>
                <c:pt idx="3">
                  <c:v>85792388</c:v>
                </c:pt>
                <c:pt idx="4">
                  <c:v>109011075</c:v>
                </c:pt>
                <c:pt idx="5">
                  <c:v>137851894</c:v>
                </c:pt>
                <c:pt idx="6">
                  <c:v>182560553</c:v>
                </c:pt>
                <c:pt idx="7">
                  <c:v>220914603</c:v>
                </c:pt>
                <c:pt idx="8">
                  <c:v>250954421</c:v>
                </c:pt>
                <c:pt idx="9">
                  <c:v>291774985</c:v>
                </c:pt>
                <c:pt idx="10">
                  <c:v>207310720</c:v>
                </c:pt>
                <c:pt idx="11">
                  <c:v>315922837</c:v>
                </c:pt>
                <c:pt idx="12">
                  <c:v>169395399</c:v>
                </c:pt>
                <c:pt idx="13">
                  <c:v>122511098</c:v>
                </c:pt>
                <c:pt idx="14">
                  <c:v>105768265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89D-4DA7-AF40-9CA2EF48A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6093768"/>
        <c:axId val="326098472"/>
      </c:lineChart>
      <c:catAx>
        <c:axId val="326093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098472"/>
        <c:crosses val="autoZero"/>
        <c:auto val="1"/>
        <c:lblAlgn val="ctr"/>
        <c:lblOffset val="100"/>
        <c:noMultiLvlLbl val="0"/>
      </c:catAx>
      <c:valAx>
        <c:axId val="326098472"/>
        <c:scaling>
          <c:orientation val="minMax"/>
          <c:max val="4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6093768"/>
        <c:crosses val="autoZero"/>
        <c:crossBetween val="between"/>
        <c:dispUnits>
          <c:builtInUnit val="millions"/>
          <c:dispUnitsLbl>
            <c:layout/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pl-PL"/>
                    <a:t>Miliony PLN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0.65903</cdr:x>
      <cdr:y>0.66969</cdr:y>
    </cdr:from>
    <cdr:to>
      <cdr:x>0.99438</cdr:x>
      <cdr:y>0.75648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927004" y="4069778"/>
          <a:ext cx="4033700" cy="5274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300" b="1">
              <a:solidFill>
                <a:srgbClr val="FF0000"/>
              </a:solidFill>
            </a:rPr>
            <a:t>-67</a:t>
          </a:r>
          <a:r>
            <a:rPr lang="pl-PL" sz="1300" b="1" baseline="0">
              <a:solidFill>
                <a:srgbClr val="FF0000"/>
              </a:solidFill>
            </a:rPr>
            <a:t>                    -60                -114           -127           -180  </a:t>
          </a:r>
        </a:p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pl-PL" sz="13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rPr>
            <a:t>                strata Miasta z "rekompensatą"</a:t>
          </a:r>
        </a:p>
      </cdr:txBody>
    </cdr:sp>
  </cdr:relSizeAnchor>
  <cdr:relSizeAnchor xmlns:cdr="http://schemas.openxmlformats.org/drawingml/2006/chartDrawing">
    <cdr:from>
      <cdr:x>0.73773</cdr:x>
      <cdr:y>0.57124</cdr:y>
    </cdr:from>
    <cdr:to>
      <cdr:x>0.73773</cdr:x>
      <cdr:y>0.63601</cdr:y>
    </cdr:to>
    <cdr:cxnSp macro="">
      <cdr:nvCxnSpPr>
        <cdr:cNvPr id="4" name="Łącznik prosty ze strzałką 3"/>
        <cdr:cNvCxnSpPr/>
      </cdr:nvCxnSpPr>
      <cdr:spPr>
        <a:xfrm xmlns:a="http://schemas.openxmlformats.org/drawingml/2006/main" flipV="1">
          <a:off x="8873611" y="3471486"/>
          <a:ext cx="0" cy="3936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0.81021</cdr:x>
      <cdr:y>0.52979</cdr:y>
    </cdr:from>
    <cdr:to>
      <cdr:x>0.81087</cdr:x>
      <cdr:y>0.64696</cdr:y>
    </cdr:to>
    <cdr:cxnSp macro="">
      <cdr:nvCxnSpPr>
        <cdr:cNvPr id="5" name="Łącznik prosty ze strzałką 4"/>
        <cdr:cNvCxnSpPr/>
      </cdr:nvCxnSpPr>
      <cdr:spPr>
        <a:xfrm xmlns:a="http://schemas.openxmlformats.org/drawingml/2006/main" flipH="1" flipV="1">
          <a:off x="9745413" y="3219607"/>
          <a:ext cx="7946" cy="71201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0.88547</cdr:x>
      <cdr:y>0.47927</cdr:y>
    </cdr:from>
    <cdr:to>
      <cdr:x>0.88743</cdr:x>
      <cdr:y>0.64378</cdr:y>
    </cdr:to>
    <cdr:cxnSp macro="">
      <cdr:nvCxnSpPr>
        <cdr:cNvPr id="6" name="Łącznik prosty ze strzałką 5"/>
        <cdr:cNvCxnSpPr/>
      </cdr:nvCxnSpPr>
      <cdr:spPr>
        <a:xfrm xmlns:a="http://schemas.openxmlformats.org/drawingml/2006/main" flipH="1" flipV="1">
          <a:off x="10650682" y="2912603"/>
          <a:ext cx="23616" cy="9997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0.94924</cdr:x>
      <cdr:y>0.50389</cdr:y>
    </cdr:from>
    <cdr:to>
      <cdr:x>0.95026</cdr:x>
      <cdr:y>0.63731</cdr:y>
    </cdr:to>
    <cdr:cxnSp macro="">
      <cdr:nvCxnSpPr>
        <cdr:cNvPr id="8" name="Łącznik prosty ze strzałką 7"/>
        <cdr:cNvCxnSpPr/>
      </cdr:nvCxnSpPr>
      <cdr:spPr>
        <a:xfrm xmlns:a="http://schemas.openxmlformats.org/drawingml/2006/main" flipH="1" flipV="1">
          <a:off x="11417710" y="3062194"/>
          <a:ext cx="12290" cy="81078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0.7365</cdr:x>
      <cdr:y>0.46503</cdr:y>
    </cdr:from>
    <cdr:to>
      <cdr:x>0.73691</cdr:x>
      <cdr:y>0.52461</cdr:y>
    </cdr:to>
    <cdr:cxnSp macro="">
      <cdr:nvCxnSpPr>
        <cdr:cNvPr id="12" name="Łącznik prosty ze strzałką 11"/>
        <cdr:cNvCxnSpPr/>
      </cdr:nvCxnSpPr>
      <cdr:spPr>
        <a:xfrm xmlns:a="http://schemas.openxmlformats.org/drawingml/2006/main" flipH="1">
          <a:off x="8858803" y="2826012"/>
          <a:ext cx="4957" cy="362091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0.8089</cdr:x>
      <cdr:y>0.38731</cdr:y>
    </cdr:from>
    <cdr:to>
      <cdr:x>0.80955</cdr:x>
      <cdr:y>0.49223</cdr:y>
    </cdr:to>
    <cdr:cxnSp macro="">
      <cdr:nvCxnSpPr>
        <cdr:cNvPr id="13" name="Łącznik prosty ze strzałką 12"/>
        <cdr:cNvCxnSpPr/>
      </cdr:nvCxnSpPr>
      <cdr:spPr>
        <a:xfrm xmlns:a="http://schemas.openxmlformats.org/drawingml/2006/main">
          <a:off x="9729669" y="2353698"/>
          <a:ext cx="7872" cy="637624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0.88348</cdr:x>
      <cdr:y>0.29793</cdr:y>
    </cdr:from>
    <cdr:to>
      <cdr:x>0.88482</cdr:x>
      <cdr:y>0.42228</cdr:y>
    </cdr:to>
    <cdr:cxnSp macro="">
      <cdr:nvCxnSpPr>
        <cdr:cNvPr id="14" name="Łącznik prosty ze strzałką 13"/>
        <cdr:cNvCxnSpPr/>
      </cdr:nvCxnSpPr>
      <cdr:spPr>
        <a:xfrm xmlns:a="http://schemas.openxmlformats.org/drawingml/2006/main">
          <a:off x="10626772" y="1810565"/>
          <a:ext cx="16038" cy="755675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0.94764</cdr:x>
      <cdr:y>0.21503</cdr:y>
    </cdr:from>
    <cdr:to>
      <cdr:x>0.94895</cdr:x>
      <cdr:y>0.41192</cdr:y>
    </cdr:to>
    <cdr:cxnSp macro="">
      <cdr:nvCxnSpPr>
        <cdr:cNvPr id="16" name="Łącznik prosty ze strzałką 15"/>
        <cdr:cNvCxnSpPr/>
      </cdr:nvCxnSpPr>
      <cdr:spPr>
        <a:xfrm xmlns:a="http://schemas.openxmlformats.org/drawingml/2006/main">
          <a:off x="11398512" y="1306736"/>
          <a:ext cx="15744" cy="1196528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0.09041</cdr:x>
      <cdr:y>0.20133</cdr:y>
    </cdr:from>
    <cdr:to>
      <cdr:x>0.32432</cdr:x>
      <cdr:y>0.31718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1087509" y="1130623"/>
          <a:ext cx="2813538" cy="650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100" dirty="0" smtClean="0"/>
            <a:t>Uwzględniono dodatkowe płatności  z MF nawet jeżeli nie miały  charakteru udziału w PIT</a:t>
          </a:r>
          <a:endParaRPr lang="pl-PL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0.77414</cdr:x>
      <cdr:y>0</cdr:y>
    </cdr:from>
    <cdr:to>
      <cdr:x>0.94309</cdr:x>
      <cdr:y>0.24015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9142041" y="0"/>
          <a:ext cx="1995203" cy="1279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0.64526</cdr:x>
      <cdr:y>0.43399</cdr:y>
    </cdr:from>
    <cdr:to>
      <cdr:x>0.64619</cdr:x>
      <cdr:y>0.93785</cdr:y>
    </cdr:to>
    <cdr:cxnSp macro="">
      <cdr:nvCxnSpPr>
        <cdr:cNvPr id="5" name="Łącznik prosty 4">
          <a:extLst xmlns:a="http://schemas.openxmlformats.org/drawingml/2006/main">
            <a:ext uri="{FF2B5EF4-FFF2-40B4-BE49-F238E27FC236}">
              <a16:creationId xmlns="" xmlns:a16="http://schemas.microsoft.com/office/drawing/2014/main" id="{DB8F89CB-8702-C844-89BE-132A9C99FE7D}"/>
            </a:ext>
          </a:extLst>
        </cdr:cNvPr>
        <cdr:cNvCxnSpPr/>
      </cdr:nvCxnSpPr>
      <cdr:spPr>
        <a:xfrm xmlns:a="http://schemas.openxmlformats.org/drawingml/2006/main">
          <a:off x="7620135" y="2850383"/>
          <a:ext cx="10885" cy="3309257"/>
        </a:xfrm>
        <a:prstGeom xmlns:a="http://schemas.openxmlformats.org/drawingml/2006/main" prst="line">
          <a:avLst/>
        </a:prstGeom>
        <a:ln xmlns:a="http://schemas.openxmlformats.org/drawingml/2006/main" w="146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0.68108</cdr:x>
      <cdr:y>0.71267</cdr:y>
    </cdr:from>
    <cdr:to>
      <cdr:x>0.83182</cdr:x>
      <cdr:y>0.88044</cdr:y>
    </cdr:to>
    <cdr:sp macro="" textlink="">
      <cdr:nvSpPr>
        <cdr:cNvPr id="6" name="pole tekstowe 5"/>
        <cdr:cNvSpPr txBox="1"/>
      </cdr:nvSpPr>
      <cdr:spPr>
        <a:xfrm xmlns:a="http://schemas.openxmlformats.org/drawingml/2006/main">
          <a:off x="8043094" y="4680714"/>
          <a:ext cx="1780135" cy="11018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600" b="1" dirty="0">
              <a:solidFill>
                <a:srgbClr val="FF0000"/>
              </a:solidFill>
            </a:rPr>
            <a:t>Ustawy podatkowe, w tym tzw. „Polski Ład”</a:t>
          </a:r>
        </a:p>
      </cdr:txBody>
    </cdr:sp>
  </cdr:relSizeAnchor>
  <cdr:relSizeAnchor xmlns:cdr="http://schemas.openxmlformats.org/drawingml/2006/chartDrawing">
    <cdr:from>
      <cdr:x>0.6508</cdr:x>
      <cdr:y>0.14726</cdr:y>
    </cdr:from>
    <cdr:to>
      <cdr:x>0.94946</cdr:x>
      <cdr:y>0.42073</cdr:y>
    </cdr:to>
    <cdr:cxnSp macro="">
      <cdr:nvCxnSpPr>
        <cdr:cNvPr id="8" name="Łącznik prosty 7"/>
        <cdr:cNvCxnSpPr/>
      </cdr:nvCxnSpPr>
      <cdr:spPr>
        <a:xfrm xmlns:a="http://schemas.openxmlformats.org/drawingml/2006/main" flipV="1">
          <a:off x="7685451" y="967154"/>
          <a:ext cx="3526970" cy="1796146"/>
        </a:xfrm>
        <a:prstGeom xmlns:a="http://schemas.openxmlformats.org/drawingml/2006/main" prst="line">
          <a:avLst/>
        </a:prstGeom>
        <a:ln xmlns:a="http://schemas.openxmlformats.org/drawingml/2006/main" w="133350">
          <a:solidFill>
            <a:srgbClr val="00B0F0"/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0.92165</cdr:x>
      <cdr:y>0.07598</cdr:y>
    </cdr:from>
    <cdr:to>
      <cdr:x>0.98709</cdr:x>
      <cdr:y>0.12902</cdr:y>
    </cdr:to>
    <cdr:sp macro="" textlink="">
      <cdr:nvSpPr>
        <cdr:cNvPr id="12" name="pole tekstowe 11"/>
        <cdr:cNvSpPr txBox="1"/>
      </cdr:nvSpPr>
      <cdr:spPr>
        <a:xfrm xmlns:a="http://schemas.openxmlformats.org/drawingml/2006/main">
          <a:off x="10884111" y="499048"/>
          <a:ext cx="772801" cy="348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400" b="1" dirty="0" smtClean="0"/>
            <a:t>460</a:t>
          </a:r>
          <a:endParaRPr lang="pl-PL" sz="1050" b="1" dirty="0"/>
        </a:p>
      </cdr:txBody>
    </cdr:sp>
  </cdr:relSizeAnchor>
  <cdr:relSizeAnchor xmlns:cdr="http://schemas.openxmlformats.org/drawingml/2006/chartDrawing">
    <cdr:from>
      <cdr:x>0.95314</cdr:x>
      <cdr:y>0.22515</cdr:y>
    </cdr:from>
    <cdr:to>
      <cdr:x>0.95591</cdr:x>
      <cdr:y>0.63122</cdr:y>
    </cdr:to>
    <cdr:cxnSp macro="">
      <cdr:nvCxnSpPr>
        <cdr:cNvPr id="14" name="Łącznik prosty ze strzałką 13"/>
        <cdr:cNvCxnSpPr/>
      </cdr:nvCxnSpPr>
      <cdr:spPr>
        <a:xfrm xmlns:a="http://schemas.openxmlformats.org/drawingml/2006/main">
          <a:off x="11255964" y="1478783"/>
          <a:ext cx="32656" cy="2667000"/>
        </a:xfrm>
        <a:prstGeom xmlns:a="http://schemas.openxmlformats.org/drawingml/2006/main" prst="straightConnector1">
          <a:avLst/>
        </a:prstGeom>
        <a:ln xmlns:a="http://schemas.openxmlformats.org/drawingml/2006/main" w="53975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0.87018</cdr:x>
      <cdr:y>0.38398</cdr:y>
    </cdr:from>
    <cdr:to>
      <cdr:x>0.9347</cdr:x>
      <cdr:y>0.45525</cdr:y>
    </cdr:to>
    <cdr:sp macro="" textlink="">
      <cdr:nvSpPr>
        <cdr:cNvPr id="15" name="pole tekstowe 14"/>
        <cdr:cNvSpPr txBox="1"/>
      </cdr:nvSpPr>
      <cdr:spPr>
        <a:xfrm xmlns:a="http://schemas.openxmlformats.org/drawingml/2006/main">
          <a:off x="10276284" y="2521920"/>
          <a:ext cx="761937" cy="4680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2400" b="1" dirty="0" smtClean="0">
              <a:solidFill>
                <a:srgbClr val="FF0000"/>
              </a:solidFill>
            </a:rPr>
            <a:t>-358</a:t>
          </a:r>
          <a:endParaRPr lang="pl-PL" sz="2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0.06452</cdr:x>
      <cdr:y>0.29153</cdr:y>
    </cdr:from>
    <cdr:to>
      <cdr:x>0.3855</cdr:x>
      <cdr:y>0.43068</cdr:y>
    </cdr:to>
    <cdr:sp macro="" textlink="">
      <cdr:nvSpPr>
        <cdr:cNvPr id="10" name="pole tekstowe 1"/>
        <cdr:cNvSpPr txBox="1"/>
      </cdr:nvSpPr>
      <cdr:spPr>
        <a:xfrm xmlns:a="http://schemas.openxmlformats.org/drawingml/2006/main">
          <a:off x="761937" y="1914726"/>
          <a:ext cx="3790553" cy="913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200" dirty="0" smtClean="0"/>
            <a:t>Jednorazowe dochody:</a:t>
          </a:r>
        </a:p>
        <a:p xmlns:a="http://schemas.openxmlformats.org/drawingml/2006/main">
          <a:r>
            <a:rPr lang="pl-PL" sz="1200" dirty="0" smtClean="0"/>
            <a:t>2021: 82,6 mln zł subwencji  (wpływ grudzień 2021)</a:t>
          </a:r>
        </a:p>
        <a:p xmlns:a="http://schemas.openxmlformats.org/drawingml/2006/main">
          <a:r>
            <a:rPr lang="pl-PL" sz="1200" dirty="0" smtClean="0"/>
            <a:t>2022: 69,0 mln zł udziału w PIT (wpływ IV kwartał 2022)</a:t>
          </a:r>
        </a:p>
        <a:p xmlns:a="http://schemas.openxmlformats.org/drawingml/2006/main">
          <a:r>
            <a:rPr lang="pl-PL" sz="1200" dirty="0" smtClean="0"/>
            <a:t>2023: 81,7 mln zł subwencji (wpływ VIII – XI 2023)</a:t>
          </a:r>
          <a:endParaRPr lang="pl-PL" sz="1200" dirty="0"/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2" y="1"/>
            <a:ext cx="2945659" cy="49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6" y="1"/>
            <a:ext cx="2945659" cy="498057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2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/>
          <p:nvPr>
            <p:ph idx="2" type="sldImg"/>
          </p:nvPr>
        </p:nvSpPr>
        <p:spPr>
          <a:xfrm>
            <a:off x="88900" y="742950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2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2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3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3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4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4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5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6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6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7:notes"/>
          <p:cNvSpPr/>
          <p:nvPr>
            <p:ph idx="2" type="sldImg"/>
          </p:nvPr>
        </p:nvSpPr>
        <p:spPr>
          <a:xfrm>
            <a:off x="88900" y="742950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7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7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8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8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9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9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0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0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1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1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:notes"/>
          <p:cNvSpPr/>
          <p:nvPr>
            <p:ph idx="2" type="sldImg"/>
          </p:nvPr>
        </p:nvSpPr>
        <p:spPr>
          <a:xfrm>
            <a:off x="88900" y="742950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2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2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23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3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4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24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4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25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5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:notes"/>
          <p:cNvSpPr/>
          <p:nvPr>
            <p:ph idx="2" type="sldImg"/>
          </p:nvPr>
        </p:nvSpPr>
        <p:spPr>
          <a:xfrm>
            <a:off x="88900" y="742950"/>
            <a:ext cx="6619875" cy="37242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6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6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p27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7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28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8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29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9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30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30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-182563" y="800100"/>
            <a:ext cx="7105651" cy="39973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7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anchorCtr="0" anchor="t" bIns="45850" lIns="91700" spcFirstLastPara="1" rIns="91700" wrap="square" tIns="45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/>
          <p:nvPr>
            <p:ph idx="2" type="sldImg"/>
          </p:nvPr>
        </p:nvSpPr>
        <p:spPr>
          <a:xfrm>
            <a:off x="425450" y="1243013"/>
            <a:ext cx="5946775" cy="3346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/>
          <p:nvPr>
            <p:ph idx="2" type="sldImg"/>
          </p:nvPr>
        </p:nvSpPr>
        <p:spPr>
          <a:xfrm>
            <a:off x="109538" y="741363"/>
            <a:ext cx="6578600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850" lIns="91700" spcFirstLastPara="1" rIns="91700" wrap="square" tIns="45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 txBox="1"/>
          <p:nvPr>
            <p:ph idx="12" type="sldNum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850" lIns="91700" spcFirstLastPara="1" rIns="91700" wrap="square" tIns="458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chart" Target="../charts/chart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273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94" name="Google Shape;9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2520075" y="1358027"/>
            <a:ext cx="6199381" cy="1405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42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budżetu Miasta 2024</a:t>
            </a:r>
            <a:endParaRPr b="0" i="0" sz="213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3912076" y="4621278"/>
            <a:ext cx="341537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Bydgoszcz, 21 listopada 2023 r</a:t>
            </a:r>
            <a:r>
              <a:rPr b="0" i="0" lang="pl-PL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74" name="Google Shape;17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70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0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0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0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0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179" name="Google Shape;17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0"/>
          <p:cNvSpPr txBox="1"/>
          <p:nvPr/>
        </p:nvSpPr>
        <p:spPr>
          <a:xfrm>
            <a:off x="1820008" y="2289892"/>
            <a:ext cx="794824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Inwestycje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86" name="Google Shape;1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70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191" name="Google Shape;19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2" name="Google Shape;192;p11"/>
          <p:cNvGraphicFramePr/>
          <p:nvPr/>
        </p:nvGraphicFramePr>
        <p:xfrm>
          <a:off x="764930" y="268165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{157A382E-2D7F-49EB-BB1B-196F8265280B}</a:tableStyleId>
              </a:tblPr>
              <a:tblGrid>
                <a:gridCol w="2189275"/>
                <a:gridCol w="1384175"/>
                <a:gridCol w="1306275"/>
                <a:gridCol w="1301250"/>
                <a:gridCol w="1178175"/>
                <a:gridCol w="1160575"/>
                <a:gridCol w="1186950"/>
                <a:gridCol w="1011125"/>
              </a:tblGrid>
              <a:tr h="5956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Wydatki majątkowe 2024-2030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2024</a:t>
                      </a:r>
                      <a:endParaRPr b="1" i="0" sz="1600" u="none" cap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2025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2026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2027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2028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2029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l-PL" sz="1600" u="none" cap="none" strike="noStrike"/>
                        <a:t>2030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</a:tr>
              <a:tr h="595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kontynuowane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481 315 622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656 734 568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103 909 995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13 024 398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7 476 000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6 844 000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5 733 000</a:t>
                      </a:r>
                      <a:endParaRPr/>
                    </a:p>
                  </a:txBody>
                  <a:tcPr marT="0" marB="0" marR="0" marL="0" anchor="b"/>
                </a:tc>
              </a:tr>
              <a:tr h="595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nowe 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14 857 360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41 427 000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80 510 000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105 000 000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22 000 000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0" marL="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0" marB="0" marR="0" marL="0" anchor="b"/>
                </a:tc>
              </a:tr>
            </a:tbl>
          </a:graphicData>
        </a:graphic>
      </p:graphicFrame>
      <p:sp>
        <p:nvSpPr>
          <p:cNvPr id="193" name="Google Shape;193;p11"/>
          <p:cNvSpPr txBox="1"/>
          <p:nvPr/>
        </p:nvSpPr>
        <p:spPr>
          <a:xfrm>
            <a:off x="1002323" y="518746"/>
            <a:ext cx="784273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Budżet Miasta został przygotowany na pozostawienie zdolności do finansowania zadań z dofinansowaniem środków zewnętrznych.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związku z brakiem jasnej polityki Rządu w zakresie współpracy z samorządami, wydatki zostały ograniczone do kontynuowanych i z udziałem mieszkańców.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99" name="Google Shape;1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2"/>
          <p:cNvSpPr/>
          <p:nvPr/>
        </p:nvSpPr>
        <p:spPr>
          <a:xfrm>
            <a:off x="335360" y="356659"/>
            <a:ext cx="11521280" cy="614468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12"/>
          <p:cNvCxnSpPr/>
          <p:nvPr/>
        </p:nvCxnSpPr>
        <p:spPr>
          <a:xfrm>
            <a:off x="2063552" y="2828932"/>
            <a:ext cx="0" cy="1248139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:\Users\stepienm1\Desktop\LOGO_I_GRAFIKA\Biale_logo_Bydgoszcz.png" id="202" name="Google Shape;2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71" y="2828933"/>
            <a:ext cx="1545587" cy="115919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2"/>
          <p:cNvSpPr txBox="1"/>
          <p:nvPr/>
        </p:nvSpPr>
        <p:spPr>
          <a:xfrm>
            <a:off x="2159563" y="3077411"/>
            <a:ext cx="1104122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Zadania kontynuowane (przykłady)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209" name="Google Shape;20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210" name="Google Shape;21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2" name="Google Shape;212;p13"/>
          <p:cNvCxnSpPr/>
          <p:nvPr/>
        </p:nvCxnSpPr>
        <p:spPr>
          <a:xfrm>
            <a:off x="10555020" y="1316765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3" name="Google Shape;213;p13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2348" y="1169530"/>
            <a:ext cx="7648331" cy="452559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"/>
          <p:cNvSpPr txBox="1"/>
          <p:nvPr/>
        </p:nvSpPr>
        <p:spPr>
          <a:xfrm>
            <a:off x="335360" y="356660"/>
            <a:ext cx="91210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REWITALIZACJA PLACU KOŚCIELECKICH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3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9,8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226" name="Google Shape;22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227" name="Google Shape;2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14"/>
          <p:cNvCxnSpPr/>
          <p:nvPr/>
        </p:nvCxnSpPr>
        <p:spPr>
          <a:xfrm>
            <a:off x="10246907" y="1316765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0" name="Google Shape;230;p14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4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4"/>
          <p:cNvSpPr txBox="1"/>
          <p:nvPr/>
        </p:nvSpPr>
        <p:spPr>
          <a:xfrm>
            <a:off x="403358" y="204024"/>
            <a:ext cx="835292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TERMOMODERNIZACJA BUDYNKÓW PUBLICZNYCH M. IN. VII LO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4"/>
          <p:cNvPicPr preferRelativeResize="0"/>
          <p:nvPr/>
        </p:nvPicPr>
        <p:blipFill rotWithShape="1">
          <a:blip r:embed="rId5">
            <a:alphaModFix/>
          </a:blip>
          <a:srcRect b="9012" l="0" r="0" t="5130"/>
          <a:stretch/>
        </p:blipFill>
        <p:spPr>
          <a:xfrm>
            <a:off x="2902226" y="1186658"/>
            <a:ext cx="7318243" cy="418883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4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4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11,9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243" name="Google Shape;2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244" name="Google Shape;2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5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" name="Google Shape;246;p15"/>
          <p:cNvCxnSpPr/>
          <p:nvPr/>
        </p:nvCxnSpPr>
        <p:spPr>
          <a:xfrm>
            <a:off x="10246907" y="1316765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7" name="Google Shape;247;p15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5"/>
          <p:cNvSpPr txBox="1"/>
          <p:nvPr/>
        </p:nvSpPr>
        <p:spPr>
          <a:xfrm>
            <a:off x="335007" y="372533"/>
            <a:ext cx="83529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ZAKUP 40 NOWOCZESNYCH TRAMWAJÓW 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7163" y="1216574"/>
            <a:ext cx="8220049" cy="449597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5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5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5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45,8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260" name="Google Shape;26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261" name="Google Shape;26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6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3" name="Google Shape;263;p16"/>
          <p:cNvCxnSpPr/>
          <p:nvPr/>
        </p:nvCxnSpPr>
        <p:spPr>
          <a:xfrm>
            <a:off x="10246907" y="1316765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4" name="Google Shape;264;p16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6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335007" y="260647"/>
            <a:ext cx="8352928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PRZEBUDOWA DRÓG GMINNYCH NA TERENIE BYDGOSZCZY (m.in. Rybi Rynek i uliczki na Starym Mieście)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że być zdjęciem przedstawiającym Rijksmuseum i tekst" id="267" name="Google Shape;267;p16"/>
          <p:cNvPicPr preferRelativeResize="0"/>
          <p:nvPr/>
        </p:nvPicPr>
        <p:blipFill rotWithShape="1">
          <a:blip r:embed="rId5">
            <a:alphaModFix/>
          </a:blip>
          <a:srcRect b="0" l="0" r="522" t="23481"/>
          <a:stretch/>
        </p:blipFill>
        <p:spPr>
          <a:xfrm>
            <a:off x="1638782" y="1244968"/>
            <a:ext cx="8583784" cy="455815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6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49,7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277" name="Google Shape;27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/>
          <p:nvPr/>
        </p:nvSpPr>
        <p:spPr>
          <a:xfrm>
            <a:off x="335360" y="356659"/>
            <a:ext cx="11521280" cy="614468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17"/>
          <p:cNvCxnSpPr/>
          <p:nvPr/>
        </p:nvCxnSpPr>
        <p:spPr>
          <a:xfrm>
            <a:off x="2063552" y="2828932"/>
            <a:ext cx="0" cy="1248139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:\Users\stepienm1\Desktop\LOGO_I_GRAFIKA\Biale_logo_Bydgoszcz.png" id="280" name="Google Shape;2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71" y="2828933"/>
            <a:ext cx="1545587" cy="115919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7"/>
          <p:cNvSpPr txBox="1"/>
          <p:nvPr/>
        </p:nvSpPr>
        <p:spPr>
          <a:xfrm>
            <a:off x="2159563" y="2828933"/>
            <a:ext cx="11041227" cy="1815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Zadania, których realizacja zacznie się </a:t>
            </a:r>
            <a:b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 przygotowaniu dokumentacji (przykłady)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287" name="Google Shape;2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288" name="Google Shape;2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" name="Google Shape;290;p18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1" name="Google Shape;291;p18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8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8"/>
          <p:cNvSpPr txBox="1"/>
          <p:nvPr/>
        </p:nvSpPr>
        <p:spPr>
          <a:xfrm>
            <a:off x="527381" y="231705"/>
            <a:ext cx="835292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BUDOWA HALI LEKKOATLETYCZNEJ I STRZELECTWA SPORTOWEGO NA ZAWISZY</a:t>
            </a:r>
            <a:endParaRPr b="1"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8"/>
          <p:cNvPicPr preferRelativeResize="0"/>
          <p:nvPr/>
        </p:nvPicPr>
        <p:blipFill rotWithShape="1">
          <a:blip r:embed="rId5">
            <a:alphaModFix/>
          </a:blip>
          <a:srcRect b="0" l="0" r="0" t="12323"/>
          <a:stretch/>
        </p:blipFill>
        <p:spPr>
          <a:xfrm>
            <a:off x="2692693" y="1336643"/>
            <a:ext cx="6640827" cy="43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8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8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70,2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304" name="Google Shape;3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305" name="Google Shape;30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7" name="Google Shape;307;p19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8" name="Google Shape;308;p19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527381" y="290747"/>
            <a:ext cx="835292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BUDOWA ZAJEZDNI TRAMWAJOWEJ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2700" y="1309511"/>
            <a:ext cx="8048980" cy="401375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9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9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113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9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273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 txBox="1"/>
          <p:nvPr/>
        </p:nvSpPr>
        <p:spPr>
          <a:xfrm>
            <a:off x="619000" y="632299"/>
            <a:ext cx="10406742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Założenia przygotowywania budżetu Miasta 2024r.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wynagrodzenia minimalnego dotyczy 2.294 etatów: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z 3.490 zł w styczniu 2023r. do 4.300 zł w dniu 1.7.2024r.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wynagrodzeń nauczycieli:</a:t>
            </a: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wydatek  61,1 mln zł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Presja na wynagrodzenia wewnętrzna: </a:t>
            </a: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rezerwa 39 mln zł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inflacyjny wydatków </a:t>
            </a: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(2022r. 14,4%, 2023r. 12,0, 2024r. 6,4% - MFW)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kosztu transportu publicznego:   </a:t>
            </a: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 mln zł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kosztu pomocy społecznej (demografia plus inflacja):   </a:t>
            </a: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 mln zł ale…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321" name="Google Shape;32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322" name="Google Shape;32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0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20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5" name="Google Shape;325;p20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0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0"/>
          <p:cNvSpPr txBox="1"/>
          <p:nvPr/>
        </p:nvSpPr>
        <p:spPr>
          <a:xfrm>
            <a:off x="527381" y="290747"/>
            <a:ext cx="835292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REWITALIZACJA PLACU WOLNOŚCI</a:t>
            </a:r>
            <a:endParaRPr b="1"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rak dostępnego opisu zdjęcia." id="328" name="Google Shape;328;p20"/>
          <p:cNvPicPr preferRelativeResize="0"/>
          <p:nvPr/>
        </p:nvPicPr>
        <p:blipFill rotWithShape="1">
          <a:blip r:embed="rId5">
            <a:alphaModFix/>
          </a:blip>
          <a:srcRect b="10344" l="0" r="0" t="0"/>
          <a:stretch/>
        </p:blipFill>
        <p:spPr>
          <a:xfrm>
            <a:off x="2636745" y="1191893"/>
            <a:ext cx="6711177" cy="425480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0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0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338" name="Google Shape;3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339" name="Google Shape;33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1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1" name="Google Shape;341;p21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2" name="Google Shape;342;p21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1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1"/>
          <p:cNvSpPr txBox="1"/>
          <p:nvPr/>
        </p:nvSpPr>
        <p:spPr>
          <a:xfrm>
            <a:off x="527381" y="290747"/>
            <a:ext cx="83529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CENTRUM POMOCY DLA BEZDOMNYCH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2995" y="1169892"/>
            <a:ext cx="8393258" cy="4787583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1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1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10,1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355" name="Google Shape;35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2"/>
          <p:cNvSpPr/>
          <p:nvPr/>
        </p:nvSpPr>
        <p:spPr>
          <a:xfrm>
            <a:off x="335360" y="356659"/>
            <a:ext cx="11521280" cy="614468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7" name="Google Shape;357;p22"/>
          <p:cNvCxnSpPr/>
          <p:nvPr/>
        </p:nvCxnSpPr>
        <p:spPr>
          <a:xfrm>
            <a:off x="2063552" y="2828932"/>
            <a:ext cx="0" cy="1248139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:\Users\stepienm1\Desktop\LOGO_I_GRAFIKA\Biale_logo_Bydgoszcz.png" id="358" name="Google Shape;35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71" y="2828933"/>
            <a:ext cx="1545587" cy="115919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2"/>
          <p:cNvSpPr txBox="1"/>
          <p:nvPr/>
        </p:nvSpPr>
        <p:spPr>
          <a:xfrm>
            <a:off x="2159563" y="2828933"/>
            <a:ext cx="11041227" cy="1815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Zadania, na które są zabezpieczone środki </a:t>
            </a:r>
            <a:b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 realizację, a kontynuowane będzie </a:t>
            </a:r>
            <a:b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373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przygotowanie dokumentacji (przykłady)</a:t>
            </a:r>
            <a:endParaRPr b="1" sz="37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365" name="Google Shape;36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366" name="Google Shape;36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3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8" name="Google Shape;368;p23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23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3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3"/>
          <p:cNvSpPr txBox="1"/>
          <p:nvPr/>
        </p:nvSpPr>
        <p:spPr>
          <a:xfrm>
            <a:off x="527381" y="349781"/>
            <a:ext cx="8352928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PRZEBUDOWA RONDA JAGIELLONÓW</a:t>
            </a:r>
            <a:endParaRPr b="1" sz="3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3426" y="1150385"/>
            <a:ext cx="8236481" cy="446111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3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3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3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40,1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3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382" name="Google Shape;38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7976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383" name="Google Shape;38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6843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4"/>
          <p:cNvSpPr/>
          <p:nvPr/>
        </p:nvSpPr>
        <p:spPr>
          <a:xfrm>
            <a:off x="-47976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05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p24"/>
          <p:cNvCxnSpPr/>
          <p:nvPr/>
        </p:nvCxnSpPr>
        <p:spPr>
          <a:xfrm>
            <a:off x="10600638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6" name="Google Shape;386;p24"/>
          <p:cNvSpPr/>
          <p:nvPr/>
        </p:nvSpPr>
        <p:spPr>
          <a:xfrm>
            <a:off x="-47976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4"/>
          <p:cNvSpPr/>
          <p:nvPr/>
        </p:nvSpPr>
        <p:spPr>
          <a:xfrm>
            <a:off x="191374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4"/>
          <p:cNvSpPr txBox="1"/>
          <p:nvPr/>
        </p:nvSpPr>
        <p:spPr>
          <a:xfrm>
            <a:off x="431401" y="275758"/>
            <a:ext cx="835292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DROGI ROWEROWE</a:t>
            </a:r>
            <a:endParaRPr b="1"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że być zdjęciem przedstawiającym 1 osoba, rower i ulica" id="389" name="Google Shape;38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4457" y="1214932"/>
            <a:ext cx="5741839" cy="430637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4"/>
          <p:cNvSpPr/>
          <p:nvPr/>
        </p:nvSpPr>
        <p:spPr>
          <a:xfrm>
            <a:off x="4127811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4"/>
          <p:cNvSpPr/>
          <p:nvPr/>
        </p:nvSpPr>
        <p:spPr>
          <a:xfrm>
            <a:off x="287384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4"/>
          <p:cNvSpPr txBox="1"/>
          <p:nvPr/>
        </p:nvSpPr>
        <p:spPr>
          <a:xfrm>
            <a:off x="4176494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4"/>
          <p:cNvSpPr/>
          <p:nvPr/>
        </p:nvSpPr>
        <p:spPr>
          <a:xfrm>
            <a:off x="4176494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4"/>
          <p:cNvSpPr txBox="1"/>
          <p:nvPr/>
        </p:nvSpPr>
        <p:spPr>
          <a:xfrm>
            <a:off x="191375" y="1581150"/>
            <a:ext cx="44940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m. in: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 ciągu ul. Smukalskiej,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Wzdłuż ul. Fordońskiej (Sochaczewska-Wiślana),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Pod Skarpą od Zamczysko do granic miasta,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Wyzwolenia (Sudecka-Brzegowa),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ul. Kolbego  od Kormoranów do granic miasta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400" name="Google Shape;40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401" name="Google Shape;40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5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25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4" name="Google Shape;404;p25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5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5"/>
          <p:cNvSpPr txBox="1"/>
          <p:nvPr/>
        </p:nvSpPr>
        <p:spPr>
          <a:xfrm>
            <a:off x="505928" y="205242"/>
            <a:ext cx="835292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REALIZACJA PROGRAMU ELENA (OŚWIETLENIE ULICZNE I TERMOMODERNIZACJA BUDYNKÓW)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że być zdjęciem przedstawiającym 1 osoba, ulica i Brama Brandenburska" id="407" name="Google Shape;40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1296" y="1195265"/>
            <a:ext cx="7008931" cy="420042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5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5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25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240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5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417" name="Google Shape;41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6"/>
          <p:cNvSpPr/>
          <p:nvPr/>
        </p:nvSpPr>
        <p:spPr>
          <a:xfrm>
            <a:off x="335360" y="356659"/>
            <a:ext cx="11521280" cy="614468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" name="Google Shape;419;p26"/>
          <p:cNvCxnSpPr/>
          <p:nvPr/>
        </p:nvCxnSpPr>
        <p:spPr>
          <a:xfrm>
            <a:off x="2063552" y="2828932"/>
            <a:ext cx="0" cy="1248139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C:\Users\stepienm1\Desktop\LOGO_I_GRAFIKA\Biale_logo_Bydgoszcz.png" id="420" name="Google Shape;42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371" y="2828933"/>
            <a:ext cx="1545587" cy="115919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6"/>
          <p:cNvSpPr txBox="1"/>
          <p:nvPr/>
        </p:nvSpPr>
        <p:spPr>
          <a:xfrm>
            <a:off x="2159563" y="3016113"/>
            <a:ext cx="11041227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Zadania nowe (przykłady)</a:t>
            </a:r>
            <a:endParaRPr b="1"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427" name="Google Shape;42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428" name="Google Shape;42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7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0" name="Google Shape;430;p27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1" name="Google Shape;431;p27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7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7"/>
          <p:cNvSpPr txBox="1"/>
          <p:nvPr/>
        </p:nvSpPr>
        <p:spPr>
          <a:xfrm>
            <a:off x="335360" y="336913"/>
            <a:ext cx="835292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BASEN REHABILITACYJNY NA UL. JESIONOWEJ</a:t>
            </a:r>
            <a:endParaRPr b="1" sz="3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27"/>
          <p:cNvPicPr preferRelativeResize="0"/>
          <p:nvPr/>
        </p:nvPicPr>
        <p:blipFill rotWithShape="1">
          <a:blip r:embed="rId5">
            <a:alphaModFix/>
          </a:blip>
          <a:srcRect b="8161" l="0" r="255" t="0"/>
          <a:stretch/>
        </p:blipFill>
        <p:spPr>
          <a:xfrm>
            <a:off x="1284716" y="1201009"/>
            <a:ext cx="8038865" cy="416338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7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7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7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7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444" name="Google Shape;44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445" name="Google Shape;44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8"/>
          <p:cNvSpPr/>
          <p:nvPr/>
        </p:nvSpPr>
        <p:spPr>
          <a:xfrm>
            <a:off x="0" y="-27384"/>
            <a:ext cx="5135893" cy="688538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7" name="Google Shape;447;p28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8" name="Google Shape;448;p28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 txBox="1"/>
          <p:nvPr/>
        </p:nvSpPr>
        <p:spPr>
          <a:xfrm>
            <a:off x="409917" y="280198"/>
            <a:ext cx="8352928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KONKURS NA KONCEPCJĘ RAZEM Z PROJEKTOWANIEM PLACU TEATRALNEGO</a:t>
            </a:r>
            <a:endParaRPr b="1"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28"/>
          <p:cNvPicPr preferRelativeResize="0"/>
          <p:nvPr/>
        </p:nvPicPr>
        <p:blipFill rotWithShape="1">
          <a:blip r:embed="rId5">
            <a:alphaModFix/>
          </a:blip>
          <a:srcRect b="30067" l="24867" r="-56" t="10001"/>
          <a:stretch/>
        </p:blipFill>
        <p:spPr>
          <a:xfrm>
            <a:off x="838201" y="1220754"/>
            <a:ext cx="8497452" cy="418206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8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8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8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2,5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28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461" name="Google Shape;46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6987"/>
            <a:ext cx="12239976" cy="68849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tepienm1\Desktop\LOGO_I_GRAFIKA\Bydgoszcz-logo bez tła.png" id="462" name="Google Shape;46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4819" y="164637"/>
            <a:ext cx="926044" cy="768087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9"/>
          <p:cNvSpPr/>
          <p:nvPr/>
        </p:nvSpPr>
        <p:spPr>
          <a:xfrm>
            <a:off x="0" y="545976"/>
            <a:ext cx="5135893" cy="631202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4" name="Google Shape;464;p29"/>
          <p:cNvCxnSpPr/>
          <p:nvPr/>
        </p:nvCxnSpPr>
        <p:spPr>
          <a:xfrm>
            <a:off x="9372264" y="1386339"/>
            <a:ext cx="0" cy="3456384"/>
          </a:xfrm>
          <a:prstGeom prst="straightConnector1">
            <a:avLst/>
          </a:prstGeom>
          <a:noFill/>
          <a:ln cap="flat" cmpd="sng" w="952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5" name="Google Shape;465;p29"/>
          <p:cNvSpPr/>
          <p:nvPr/>
        </p:nvSpPr>
        <p:spPr>
          <a:xfrm>
            <a:off x="0" y="-27384"/>
            <a:ext cx="8784299" cy="576064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9"/>
          <p:cNvSpPr/>
          <p:nvPr/>
        </p:nvSpPr>
        <p:spPr>
          <a:xfrm>
            <a:off x="239350" y="260648"/>
            <a:ext cx="8544949" cy="1056117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9"/>
          <p:cNvSpPr txBox="1"/>
          <p:nvPr/>
        </p:nvSpPr>
        <p:spPr>
          <a:xfrm>
            <a:off x="431370" y="185683"/>
            <a:ext cx="835292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NATURALNE KĄPIELISKO W PARKU CENTRALNYM </a:t>
            </a:r>
            <a:br>
              <a:rPr b="1" lang="pl-P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l-PL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 DOSADZENIEM DRZEW</a:t>
            </a:r>
            <a:endParaRPr b="1"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że być zdjęciem przedstawiającym przyroda, drzewo i trawa" id="468" name="Google Shape;46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0347" y="1178201"/>
            <a:ext cx="7427575" cy="447461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9"/>
          <p:cNvSpPr/>
          <p:nvPr/>
        </p:nvSpPr>
        <p:spPr>
          <a:xfrm>
            <a:off x="4175787" y="5227457"/>
            <a:ext cx="7872875" cy="144016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9"/>
          <p:cNvSpPr/>
          <p:nvPr/>
        </p:nvSpPr>
        <p:spPr>
          <a:xfrm>
            <a:off x="335360" y="260648"/>
            <a:ext cx="8352928" cy="864096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9"/>
          <p:cNvSpPr txBox="1"/>
          <p:nvPr/>
        </p:nvSpPr>
        <p:spPr>
          <a:xfrm>
            <a:off x="4224470" y="5443691"/>
            <a:ext cx="7776864" cy="938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8 mln zł</a:t>
            </a:r>
            <a:endParaRPr b="1" sz="5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4224470" y="5323467"/>
            <a:ext cx="7728181" cy="1248139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14" name="Google Shape;1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273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119" name="Google Shape;11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619000" y="260649"/>
            <a:ext cx="10406742" cy="60324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Założenia przygotowywania budżetu Miasta 2024r.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Słaba zdolność wzrostu dochodów: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PIT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z tytułu prognozy    				147,35 mln zł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Zwrot zabranych przez budżet państwa w 2022r.		   14,13 mln zł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 Subwencja uzupełniająca					 - 81,67 mln zł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z tytułu prognozy    				   - 3,70 mln zł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Zwrot zabranych przez budżet państwa w 2022r.		   14,62 mln zł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Subwencja oświatowa:					   97,91 mln zł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(poziom dopłaty do oświaty					  324,78 mln zł)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Podatek od nieruchomości: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stawki						    33,25 mln zł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pl-P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Wzrost majątku do opodatkowania			       8,15 mln zł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478" name="Google Shape;4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273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0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483" name="Google Shape;48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0"/>
          <p:cNvSpPr txBox="1"/>
          <p:nvPr/>
        </p:nvSpPr>
        <p:spPr>
          <a:xfrm>
            <a:off x="3385218" y="2385953"/>
            <a:ext cx="527300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Dziękuję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273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131" name="Google Shape;13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4"/>
          <p:cNvGraphicFramePr/>
          <p:nvPr/>
        </p:nvGraphicFramePr>
        <p:xfrm>
          <a:off x="81868" y="390446"/>
          <a:ext cx="12028264" cy="5615907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Google Shape;138;p5"/>
          <p:cNvGraphicFramePr/>
          <p:nvPr/>
        </p:nvGraphicFramePr>
        <p:xfrm>
          <a:off x="239351" y="175846"/>
          <a:ext cx="11809312" cy="6567851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838200" y="141605"/>
            <a:ext cx="10515600" cy="823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l-PL"/>
              <a:t>Tworzenie budżetu 2024 r. - efekty</a:t>
            </a:r>
            <a:endParaRPr b="1"/>
          </a:p>
        </p:txBody>
      </p:sp>
      <p:graphicFrame>
        <p:nvGraphicFramePr>
          <p:cNvPr id="144" name="Google Shape;144;p6"/>
          <p:cNvGraphicFramePr/>
          <p:nvPr/>
        </p:nvGraphicFramePr>
        <p:xfrm>
          <a:off x="436880" y="11887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{62CE321D-23F5-4795-882E-55E9CC751532}</a:tableStyleId>
              </a:tblPr>
              <a:tblGrid>
                <a:gridCol w="3592450"/>
                <a:gridCol w="2469825"/>
                <a:gridCol w="2469825"/>
                <a:gridCol w="2469825"/>
              </a:tblGrid>
              <a:tr h="1047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Wyszczególnienie   (</a:t>
                      </a:r>
                      <a:r>
                        <a:rPr b="1" i="1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mln zł</a:t>
                      </a:r>
                      <a:r>
                        <a:rPr b="1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Wykonanie 2019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Planowane wykonanie 2023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Projekt </a:t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Budżetu 2024r.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DOCHODY OGÓŁEM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2 373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2 602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2 816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Dochody bieżące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2 146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2 391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2 606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Dochody majątkowe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227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211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210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WYDATKI OGÓŁEM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2 445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2 817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2 997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Wydatki bieżące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1 854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2 268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2 500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Wydatki majątkowe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592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549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496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WYNIK OGÓŁEM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-72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-215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-181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97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wynik bieżący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292 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123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106 </a:t>
                      </a:r>
                      <a:endParaRPr/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0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Kwota zadłużenia</a:t>
                      </a:r>
                      <a:endParaRPr/>
                    </a:p>
                  </a:txBody>
                  <a:tcPr marT="0" marB="0" marR="0" marL="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1 060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925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1 093 </a:t>
                      </a:r>
                      <a:endParaRPr b="1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>
            <p:ph type="title"/>
          </p:nvPr>
        </p:nvSpPr>
        <p:spPr>
          <a:xfrm>
            <a:off x="838200" y="141605"/>
            <a:ext cx="10515600" cy="823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l-PL"/>
              <a:t>Cel posiadania nadwyżki operacyjnej</a:t>
            </a:r>
            <a:endParaRPr b="1"/>
          </a:p>
        </p:txBody>
      </p:sp>
      <p:graphicFrame>
        <p:nvGraphicFramePr>
          <p:cNvPr id="150" name="Google Shape;150;p7"/>
          <p:cNvGraphicFramePr/>
          <p:nvPr/>
        </p:nvGraphicFramePr>
        <p:xfrm>
          <a:off x="211016" y="1310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{62CE321D-23F5-4795-882E-55E9CC751532}</a:tableStyleId>
              </a:tblPr>
              <a:tblGrid>
                <a:gridCol w="3455375"/>
                <a:gridCol w="2558550"/>
                <a:gridCol w="2795950"/>
                <a:gridCol w="2602525"/>
              </a:tblGrid>
              <a:tr h="827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Finansowanie inwestycji  </a:t>
                      </a:r>
                      <a:r>
                        <a:rPr b="1" i="1" lang="pl-PL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PLN</a:t>
                      </a:r>
                      <a:endParaRPr b="1" i="1" sz="20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2015-2019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2020-2024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2015-2024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B9BD5"/>
                    </a:solidFill>
                  </a:tcPr>
                </a:tc>
              </a:tr>
              <a:tr h="426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Przyrost zadłużenia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-17 641 821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32 962 664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15 320 843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82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Wydatki inwestycyjne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1 662 541 556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1 986 881 122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3 649 422 678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Nadwyżka operacyjna bez jednorazowych płatności z MF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1 084 056 459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704 438 426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2 021 707 612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BF7"/>
                    </a:solidFill>
                  </a:tcPr>
                </a:tc>
              </a:tr>
              <a:tr h="82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Dochody majątkowe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676 241 595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906 397 223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1 582 638 819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7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Jednorazowe płatności z MF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233 212 727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233 212 727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BC2E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>
            <p:ph type="title"/>
          </p:nvPr>
        </p:nvSpPr>
        <p:spPr>
          <a:xfrm>
            <a:off x="838200" y="141605"/>
            <a:ext cx="10515600" cy="823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pl-PL"/>
              <a:t>Bydgoszcz na tle UMP</a:t>
            </a:r>
            <a:endParaRPr b="1"/>
          </a:p>
        </p:txBody>
      </p:sp>
      <p:graphicFrame>
        <p:nvGraphicFramePr>
          <p:cNvPr id="156" name="Google Shape;156;p8"/>
          <p:cNvGraphicFramePr/>
          <p:nvPr/>
        </p:nvGraphicFramePr>
        <p:xfrm>
          <a:off x="281355" y="96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{62CE321D-23F5-4795-882E-55E9CC751532}</a:tableStyleId>
              </a:tblPr>
              <a:tblGrid>
                <a:gridCol w="2734400"/>
                <a:gridCol w="1609000"/>
                <a:gridCol w="1582625"/>
                <a:gridCol w="1591400"/>
                <a:gridCol w="1503475"/>
                <a:gridCol w="1318850"/>
                <a:gridCol w="1125425"/>
              </a:tblGrid>
              <a:tr h="13351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Miasta Unii Metropolii Polskich</a:t>
                      </a:r>
                      <a:endParaRPr b="1" i="0" sz="16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525" marB="0" marR="7525" marL="7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dochody bieżące  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nadwyżka operacyjna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zadłużenie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dług/ dochód bieżący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dług/ nadwyżka operacyjna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l-PL" sz="16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nadwyżka operacyjna/ dochody bieżące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F81BD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Białystok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2 384 171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1 528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1 101 207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720,7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0,1%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Bydgoszcz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2 606 203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105 768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1 093 390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10,3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4,1%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Gdańsk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4 401 647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30 999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1 593 173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51,4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0,7%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Katowice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2 704 556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9 948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1 208 524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121,5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0,4%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Kraków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7 709 375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155 422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6 406 225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41,2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2,0%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Lublin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2 712 830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393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2 245 219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5 713,0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Łódź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5 335 488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-49 975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5 175 446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-103,6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-0,9%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Poznań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5 171 199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215 591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2 770 305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12,8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4,2%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Rzeszów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1 751 109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-7 733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1 339 303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-173,2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-0,4%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Szczecin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3 122 144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104 983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2 589 111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24,7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3,4%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Warszawa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23 895 926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-689 808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8 686 769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-12,6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-2,9%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338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Wrocław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6 293 930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149 430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4 606 882</a:t>
                      </a:r>
                      <a:endParaRPr/>
                    </a:p>
                  </a:txBody>
                  <a:tcPr marT="7525" marB="0" marR="7525" marL="75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73%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30,8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16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2,4%</a:t>
                      </a:r>
                      <a:endParaRPr/>
                    </a:p>
                  </a:txBody>
                  <a:tcPr marT="7525" marB="0" marR="7525" marL="7525" anchor="b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okonskil\Desktop\BI nowa plansza.jpg" id="162" name="Google Shape;16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3" y="-2738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9"/>
          <p:cNvSpPr/>
          <p:nvPr/>
        </p:nvSpPr>
        <p:spPr>
          <a:xfrm>
            <a:off x="0" y="6237312"/>
            <a:ext cx="12240683" cy="648072"/>
          </a:xfrm>
          <a:prstGeom prst="rect">
            <a:avLst/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9"/>
          <p:cNvSpPr/>
          <p:nvPr/>
        </p:nvSpPr>
        <p:spPr>
          <a:xfrm>
            <a:off x="2" y="0"/>
            <a:ext cx="60959" cy="1961456"/>
          </a:xfrm>
          <a:prstGeom prst="rect">
            <a:avLst/>
          </a:prstGeom>
          <a:solidFill>
            <a:srgbClr val="0070C0"/>
          </a:solidFill>
          <a:ln cap="flat" cmpd="sng" w="12700">
            <a:solidFill>
              <a:srgbClr val="0070C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9"/>
          <p:cNvSpPr/>
          <p:nvPr/>
        </p:nvSpPr>
        <p:spPr>
          <a:xfrm>
            <a:off x="2" y="4149080"/>
            <a:ext cx="60959" cy="1988840"/>
          </a:xfrm>
          <a:prstGeom prst="rect">
            <a:avLst/>
          </a:prstGeom>
          <a:solidFill>
            <a:srgbClr val="CC3300"/>
          </a:solidFill>
          <a:ln cap="flat" cmpd="sng" w="12700">
            <a:solidFill>
              <a:srgbClr val="CC3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2" y="2060848"/>
            <a:ext cx="60959" cy="1944216"/>
          </a:xfrm>
          <a:prstGeom prst="rect">
            <a:avLst/>
          </a:prstGeom>
          <a:solidFill>
            <a:srgbClr val="F6DB16"/>
          </a:solidFill>
          <a:ln cap="flat" cmpd="sng" w="12700">
            <a:solidFill>
              <a:srgbClr val="F6DB1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_umb.wmf" id="167" name="Google Shape;16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4512" y="260649"/>
            <a:ext cx="1056117" cy="6768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8" name="Google Shape;168;p9"/>
          <p:cNvGraphicFramePr/>
          <p:nvPr/>
        </p:nvGraphicFramePr>
        <p:xfrm>
          <a:off x="251012" y="937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{157A382E-2D7F-49EB-BB1B-196F8265280B}</a:tableStyleId>
              </a:tblPr>
              <a:tblGrid>
                <a:gridCol w="3818975"/>
                <a:gridCol w="2259100"/>
                <a:gridCol w="1864650"/>
                <a:gridCol w="1864650"/>
                <a:gridCol w="1702225"/>
              </a:tblGrid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Wydatki bieżące porównanie</a:t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Budżet uchwalony 2023</a:t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Projekt budżetu 2024</a:t>
                      </a:r>
                      <a:endParaRPr b="1" i="0" sz="20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Przyrost</a:t>
                      </a:r>
                      <a:endParaRPr b="1" i="0" sz="20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Przyrost %</a:t>
                      </a:r>
                      <a:endParaRPr b="1" i="0" sz="20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Oświata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902,8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1 026,7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123,9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14%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>
                          <a:solidFill>
                            <a:schemeClr val="dk1"/>
                          </a:solidFill>
                        </a:rPr>
                        <a:t>Transport publiczny</a:t>
                      </a:r>
                      <a:endParaRPr b="0" i="0" sz="16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228,6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267,7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39,1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17%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Pomoc społeczna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313,4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347,4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34,0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11%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528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Administracja publiczna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128,6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143,0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14,4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11%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Drogi i łączność (bez transportu publicznego)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63,0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69,8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6,8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11%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Gospodarka komunalna (bez odpadów komunalnych)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45,5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51,6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6,1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13%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Kultura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48,3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53,6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5,3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11%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Bezpieczeństwo  (bez Straży pożarnej)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17,0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18,4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9%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Straż pożarna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26,4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30,2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3,8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14%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  <a:tr h="43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600" u="none" cap="none" strike="noStrike"/>
                        <a:t>Obsługa długu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58,1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58,1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l-PL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000" u="none" cap="none" strike="noStrike"/>
                        <a:t>0%</a:t>
                      </a:r>
                      <a:endParaRPr b="0" i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b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2021-06-15T13:52:33Z</dcterms:created>
  <dc:creator>Rafał Bruski</dc:creator>
</cp:coreProperties>
</file>