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60" r:id="rId4"/>
    <p:sldId id="262" r:id="rId5"/>
    <p:sldId id="276" r:id="rId6"/>
    <p:sldId id="273" r:id="rId7"/>
    <p:sldId id="261" r:id="rId8"/>
    <p:sldId id="263" r:id="rId9"/>
    <p:sldId id="264" r:id="rId10"/>
    <p:sldId id="266" r:id="rId11"/>
    <p:sldId id="274" r:id="rId12"/>
    <p:sldId id="267" r:id="rId13"/>
    <p:sldId id="278" r:id="rId14"/>
    <p:sldId id="277" r:id="rId15"/>
    <p:sldId id="265" r:id="rId16"/>
    <p:sldId id="268" r:id="rId17"/>
    <p:sldId id="279" r:id="rId1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15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7716-F753-46AA-8409-005AEAFEE511}" type="datetimeFigureOut">
              <a:rPr lang="pl-PL" smtClean="0"/>
              <a:t>14.02.2022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C8EE7-125E-42F9-B108-748EEE4521D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0935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7716-F753-46AA-8409-005AEAFEE511}" type="datetimeFigureOut">
              <a:rPr lang="pl-PL" smtClean="0"/>
              <a:t>14.02.2022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C8EE7-125E-42F9-B108-748EEE4521D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7964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7716-F753-46AA-8409-005AEAFEE511}" type="datetimeFigureOut">
              <a:rPr lang="pl-PL" smtClean="0"/>
              <a:t>14.02.2022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C8EE7-125E-42F9-B108-748EEE4521D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517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7716-F753-46AA-8409-005AEAFEE511}" type="datetimeFigureOut">
              <a:rPr lang="pl-PL" smtClean="0"/>
              <a:t>14.02.2022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C8EE7-125E-42F9-B108-748EEE4521D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173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7716-F753-46AA-8409-005AEAFEE511}" type="datetimeFigureOut">
              <a:rPr lang="pl-PL" smtClean="0"/>
              <a:t>14.02.2022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C8EE7-125E-42F9-B108-748EEE4521D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3146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7716-F753-46AA-8409-005AEAFEE511}" type="datetimeFigureOut">
              <a:rPr lang="pl-PL" smtClean="0"/>
              <a:t>14.02.2022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C8EE7-125E-42F9-B108-748EEE4521D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8119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7716-F753-46AA-8409-005AEAFEE511}" type="datetimeFigureOut">
              <a:rPr lang="pl-PL" smtClean="0"/>
              <a:t>14.02.2022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C8EE7-125E-42F9-B108-748EEE4521D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240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7716-F753-46AA-8409-005AEAFEE511}" type="datetimeFigureOut">
              <a:rPr lang="pl-PL" smtClean="0"/>
              <a:t>14.02.2022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C8EE7-125E-42F9-B108-748EEE4521D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7669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7716-F753-46AA-8409-005AEAFEE511}" type="datetimeFigureOut">
              <a:rPr lang="pl-PL" smtClean="0"/>
              <a:t>14.02.2022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C8EE7-125E-42F9-B108-748EEE4521D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6994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7716-F753-46AA-8409-005AEAFEE511}" type="datetimeFigureOut">
              <a:rPr lang="pl-PL" smtClean="0"/>
              <a:t>14.02.2022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C8EE7-125E-42F9-B108-748EEE4521D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4636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7716-F753-46AA-8409-005AEAFEE511}" type="datetimeFigureOut">
              <a:rPr lang="pl-PL" smtClean="0"/>
              <a:t>14.02.2022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C8EE7-125E-42F9-B108-748EEE4521D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067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A7716-F753-46AA-8409-005AEAFEE511}" type="datetimeFigureOut">
              <a:rPr lang="pl-PL" smtClean="0"/>
              <a:t>14.02.2022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C8EE7-125E-42F9-B108-748EEE4521D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4921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"/>
            <a:ext cx="12192000" cy="862177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219201" y="5058908"/>
            <a:ext cx="10528661" cy="1497467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Koncepcja zagospodarowania placu Wolności. </a:t>
            </a:r>
            <a:b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Powrót  do przeszłości</a:t>
            </a:r>
          </a:p>
        </p:txBody>
      </p:sp>
      <p:sp>
        <p:nvSpPr>
          <p:cNvPr id="5" name="Prostokąt 4"/>
          <p:cNvSpPr/>
          <p:nvPr/>
        </p:nvSpPr>
        <p:spPr>
          <a:xfrm>
            <a:off x="0" y="360631"/>
            <a:ext cx="60325" cy="16203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400" dirty="0"/>
          </a:p>
        </p:txBody>
      </p:sp>
      <p:sp>
        <p:nvSpPr>
          <p:cNvPr id="6" name="Prostokąt 5"/>
          <p:cNvSpPr/>
          <p:nvPr/>
        </p:nvSpPr>
        <p:spPr>
          <a:xfrm>
            <a:off x="0" y="4567238"/>
            <a:ext cx="60325" cy="1989137"/>
          </a:xfrm>
          <a:prstGeom prst="rect">
            <a:avLst/>
          </a:prstGeom>
          <a:solidFill>
            <a:srgbClr val="CC3300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400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B2DC4070-43D7-41A6-82AD-44D3167DB4E9}"/>
              </a:ext>
            </a:extLst>
          </p:cNvPr>
          <p:cNvSpPr/>
          <p:nvPr/>
        </p:nvSpPr>
        <p:spPr>
          <a:xfrm>
            <a:off x="0" y="2387600"/>
            <a:ext cx="60325" cy="1944688"/>
          </a:xfrm>
          <a:prstGeom prst="rect">
            <a:avLst/>
          </a:prstGeom>
          <a:solidFill>
            <a:srgbClr val="F6DB16"/>
          </a:solidFill>
          <a:ln>
            <a:solidFill>
              <a:srgbClr val="F6DB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942016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okonskil\Desktop\BI nowa plansz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8" t="28865" r="25118" b="13148"/>
          <a:stretch/>
        </p:blipFill>
        <p:spPr>
          <a:xfrm>
            <a:off x="6096000" y="2200421"/>
            <a:ext cx="5077097" cy="3852705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78695" y="372919"/>
            <a:ext cx="9779726" cy="1619793"/>
          </a:xfrm>
        </p:spPr>
        <p:txBody>
          <a:bodyPr>
            <a:normAutofit fontScale="90000"/>
          </a:bodyPr>
          <a:lstStyle/>
          <a:p>
            <a:r>
              <a:rPr lang="pl-PL" b="1" dirty="0">
                <a:latin typeface="+mn-lt"/>
              </a:rPr>
              <a:t>Plac Wolności – powrót </a:t>
            </a:r>
            <a:br>
              <a:rPr lang="pl-PL" b="1" dirty="0">
                <a:latin typeface="+mn-lt"/>
              </a:rPr>
            </a:br>
            <a:r>
              <a:rPr lang="pl-PL" b="1" dirty="0">
                <a:latin typeface="+mn-lt"/>
              </a:rPr>
              <a:t>do przeszłości</a:t>
            </a:r>
          </a:p>
        </p:txBody>
      </p:sp>
      <p:sp>
        <p:nvSpPr>
          <p:cNvPr id="5" name="Prostokąt 4"/>
          <p:cNvSpPr/>
          <p:nvPr/>
        </p:nvSpPr>
        <p:spPr>
          <a:xfrm>
            <a:off x="0" y="360631"/>
            <a:ext cx="60325" cy="16203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400" dirty="0"/>
          </a:p>
        </p:txBody>
      </p:sp>
      <p:sp>
        <p:nvSpPr>
          <p:cNvPr id="6" name="Prostokąt 5"/>
          <p:cNvSpPr/>
          <p:nvPr/>
        </p:nvSpPr>
        <p:spPr>
          <a:xfrm>
            <a:off x="0" y="4567238"/>
            <a:ext cx="60325" cy="1989137"/>
          </a:xfrm>
          <a:prstGeom prst="rect">
            <a:avLst/>
          </a:prstGeom>
          <a:solidFill>
            <a:srgbClr val="CC3300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400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B2DC4070-43D7-41A6-82AD-44D3167DB4E9}"/>
              </a:ext>
            </a:extLst>
          </p:cNvPr>
          <p:cNvSpPr/>
          <p:nvPr/>
        </p:nvSpPr>
        <p:spPr>
          <a:xfrm>
            <a:off x="0" y="2387600"/>
            <a:ext cx="60325" cy="1944688"/>
          </a:xfrm>
          <a:prstGeom prst="rect">
            <a:avLst/>
          </a:prstGeom>
          <a:solidFill>
            <a:srgbClr val="F6DB16"/>
          </a:solidFill>
          <a:ln>
            <a:solidFill>
              <a:srgbClr val="F6DB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400" dirty="0"/>
          </a:p>
        </p:txBody>
      </p:sp>
      <p:sp>
        <p:nvSpPr>
          <p:cNvPr id="8" name="Podtytuł 7"/>
          <p:cNvSpPr>
            <a:spLocks noGrp="1"/>
          </p:cNvSpPr>
          <p:nvPr>
            <p:ph type="subTitle" idx="1"/>
          </p:nvPr>
        </p:nvSpPr>
        <p:spPr>
          <a:xfrm>
            <a:off x="689586" y="3265772"/>
            <a:ext cx="1689462" cy="2296034"/>
          </a:xfrm>
        </p:spPr>
        <p:txBody>
          <a:bodyPr>
            <a:normAutofit/>
          </a:bodyPr>
          <a:lstStyle/>
          <a:p>
            <a:r>
              <a:rPr lang="pl-PL" b="1" dirty="0"/>
              <a:t>Zegar słoneczny</a:t>
            </a:r>
          </a:p>
          <a:p>
            <a:pPr algn="l"/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466" y="2190792"/>
            <a:ext cx="3101383" cy="384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84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64548"/>
            <a:ext cx="12192000" cy="862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01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okonskil\Desktop\BI nowa plansz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78695" y="372919"/>
            <a:ext cx="9779726" cy="1619793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Plac Wolności – powrót </a:t>
            </a:r>
            <a:br>
              <a:rPr lang="pl-PL" b="1" dirty="0"/>
            </a:br>
            <a:r>
              <a:rPr lang="pl-PL" b="1" dirty="0"/>
              <a:t>do przeszłości</a:t>
            </a:r>
            <a:endParaRPr lang="pl-PL" b="1" dirty="0">
              <a:latin typeface="+mn-lt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0" y="360631"/>
            <a:ext cx="60325" cy="16203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400" dirty="0"/>
          </a:p>
        </p:txBody>
      </p:sp>
      <p:sp>
        <p:nvSpPr>
          <p:cNvPr id="6" name="Prostokąt 5"/>
          <p:cNvSpPr/>
          <p:nvPr/>
        </p:nvSpPr>
        <p:spPr>
          <a:xfrm>
            <a:off x="0" y="4567238"/>
            <a:ext cx="60325" cy="1989137"/>
          </a:xfrm>
          <a:prstGeom prst="rect">
            <a:avLst/>
          </a:prstGeom>
          <a:solidFill>
            <a:srgbClr val="CC3300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400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B2DC4070-43D7-41A6-82AD-44D3167DB4E9}"/>
              </a:ext>
            </a:extLst>
          </p:cNvPr>
          <p:cNvSpPr/>
          <p:nvPr/>
        </p:nvSpPr>
        <p:spPr>
          <a:xfrm>
            <a:off x="0" y="2387600"/>
            <a:ext cx="60325" cy="1944688"/>
          </a:xfrm>
          <a:prstGeom prst="rect">
            <a:avLst/>
          </a:prstGeom>
          <a:solidFill>
            <a:srgbClr val="F6DB16"/>
          </a:solidFill>
          <a:ln>
            <a:solidFill>
              <a:srgbClr val="F6DB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400" dirty="0"/>
          </a:p>
        </p:txBody>
      </p:sp>
      <p:sp>
        <p:nvSpPr>
          <p:cNvPr id="8" name="Podtytuł 7"/>
          <p:cNvSpPr>
            <a:spLocks noGrp="1"/>
          </p:cNvSpPr>
          <p:nvPr>
            <p:ph type="subTitle" idx="1"/>
          </p:nvPr>
        </p:nvSpPr>
        <p:spPr>
          <a:xfrm>
            <a:off x="252549" y="2036254"/>
            <a:ext cx="5433644" cy="4400872"/>
          </a:xfrm>
        </p:spPr>
        <p:txBody>
          <a:bodyPr>
            <a:normAutofit/>
          </a:bodyPr>
          <a:lstStyle/>
          <a:p>
            <a:pPr algn="l"/>
            <a:r>
              <a:rPr lang="pl-PL" b="1" dirty="0"/>
              <a:t>Oświetlenie: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3 lampy od strony ul. Gdańskiej z podwójnym oświetleniem,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26 lamp oświetlenia parkowego,</a:t>
            </a:r>
          </a:p>
          <a:p>
            <a:pPr algn="l"/>
            <a:endParaRPr lang="pl-PL" b="1" dirty="0"/>
          </a:p>
          <a:p>
            <a:pPr algn="l"/>
            <a:r>
              <a:rPr lang="pl-PL" b="1" dirty="0"/>
              <a:t>Iluminacja: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frontowej elewacji kościoła pw. Św. Apostołów Piotra i Pawła,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pomnika Wolności,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frontowej elewacji I LO.</a:t>
            </a:r>
          </a:p>
          <a:p>
            <a:pPr algn="l"/>
            <a:endParaRPr lang="pl-PL" dirty="0"/>
          </a:p>
          <a:p>
            <a:pPr algn="l"/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031" y="978327"/>
            <a:ext cx="2090375" cy="5431808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554" y="3118499"/>
            <a:ext cx="1679802" cy="329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6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okonskil\Desktop\BI nowa plansz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78695" y="372919"/>
            <a:ext cx="9779726" cy="1619793"/>
          </a:xfrm>
        </p:spPr>
        <p:txBody>
          <a:bodyPr>
            <a:normAutofit fontScale="90000"/>
          </a:bodyPr>
          <a:lstStyle/>
          <a:p>
            <a:r>
              <a:rPr lang="pl-PL" b="1" dirty="0">
                <a:latin typeface="+mn-lt"/>
              </a:rPr>
              <a:t>Plac Wolności – powrót </a:t>
            </a:r>
            <a:br>
              <a:rPr lang="pl-PL" b="1" dirty="0">
                <a:latin typeface="+mn-lt"/>
              </a:rPr>
            </a:br>
            <a:r>
              <a:rPr lang="pl-PL" b="1" dirty="0">
                <a:latin typeface="+mn-lt"/>
              </a:rPr>
              <a:t>do przeszłości</a:t>
            </a:r>
          </a:p>
        </p:txBody>
      </p:sp>
      <p:sp>
        <p:nvSpPr>
          <p:cNvPr id="5" name="Prostokąt 4"/>
          <p:cNvSpPr/>
          <p:nvPr/>
        </p:nvSpPr>
        <p:spPr>
          <a:xfrm>
            <a:off x="0" y="360631"/>
            <a:ext cx="60325" cy="16203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400" dirty="0"/>
          </a:p>
        </p:txBody>
      </p:sp>
      <p:sp>
        <p:nvSpPr>
          <p:cNvPr id="6" name="Prostokąt 5"/>
          <p:cNvSpPr/>
          <p:nvPr/>
        </p:nvSpPr>
        <p:spPr>
          <a:xfrm>
            <a:off x="0" y="4567238"/>
            <a:ext cx="60325" cy="1989137"/>
          </a:xfrm>
          <a:prstGeom prst="rect">
            <a:avLst/>
          </a:prstGeom>
          <a:solidFill>
            <a:srgbClr val="CC3300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400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B2DC4070-43D7-41A6-82AD-44D3167DB4E9}"/>
              </a:ext>
            </a:extLst>
          </p:cNvPr>
          <p:cNvSpPr/>
          <p:nvPr/>
        </p:nvSpPr>
        <p:spPr>
          <a:xfrm>
            <a:off x="0" y="2387600"/>
            <a:ext cx="60325" cy="1944688"/>
          </a:xfrm>
          <a:prstGeom prst="rect">
            <a:avLst/>
          </a:prstGeom>
          <a:solidFill>
            <a:srgbClr val="F6DB16"/>
          </a:solidFill>
          <a:ln>
            <a:solidFill>
              <a:srgbClr val="F6DB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400" dirty="0"/>
          </a:p>
        </p:txBody>
      </p:sp>
      <p:sp>
        <p:nvSpPr>
          <p:cNvPr id="8" name="Podtytuł 7"/>
          <p:cNvSpPr>
            <a:spLocks noGrp="1"/>
          </p:cNvSpPr>
          <p:nvPr>
            <p:ph type="subTitle" idx="1"/>
          </p:nvPr>
        </p:nvSpPr>
        <p:spPr>
          <a:xfrm>
            <a:off x="252549" y="2387600"/>
            <a:ext cx="5433644" cy="4049526"/>
          </a:xfrm>
        </p:spPr>
        <p:txBody>
          <a:bodyPr>
            <a:normAutofit/>
          </a:bodyPr>
          <a:lstStyle/>
          <a:p>
            <a:pPr algn="l"/>
            <a:r>
              <a:rPr lang="pl-PL" b="1" dirty="0"/>
              <a:t>Nowe pawilony handlowe:</a:t>
            </a:r>
          </a:p>
          <a:p>
            <a:pPr marL="342900" indent="-342900" algn="l">
              <a:buFontTx/>
              <a:buChar char="-"/>
            </a:pPr>
            <a:r>
              <a:rPr lang="pl-PL" dirty="0" smtClean="0"/>
              <a:t>nowa </a:t>
            </a:r>
            <a:r>
              <a:rPr lang="pl-PL" dirty="0"/>
              <a:t>estetyka uwzględniająca </a:t>
            </a:r>
            <a:r>
              <a:rPr lang="pl-PL" dirty="0" smtClean="0"/>
              <a:t>historię,</a:t>
            </a:r>
            <a:endParaRPr lang="pl-PL" dirty="0"/>
          </a:p>
          <a:p>
            <a:pPr marL="342900" indent="-342900" algn="l">
              <a:buFontTx/>
              <a:buChar char="-"/>
            </a:pPr>
            <a:r>
              <a:rPr lang="pl-PL" dirty="0"/>
              <a:t>o</a:t>
            </a:r>
            <a:r>
              <a:rPr lang="pl-PL" dirty="0" smtClean="0"/>
              <a:t>dtworzenie </a:t>
            </a:r>
            <a:r>
              <a:rPr lang="pl-PL" dirty="0"/>
              <a:t>ciągu pieszego wzdłuż ul. </a:t>
            </a:r>
            <a:r>
              <a:rPr lang="pl-PL" dirty="0" smtClean="0"/>
              <a:t>Gdańskiej,</a:t>
            </a:r>
            <a:endParaRPr lang="pl-PL" dirty="0"/>
          </a:p>
          <a:p>
            <a:pPr marL="342900" indent="-342900" algn="l">
              <a:buFontTx/>
              <a:buChar char="-"/>
            </a:pPr>
            <a:r>
              <a:rPr lang="pl-PL" dirty="0"/>
              <a:t>p</a:t>
            </a:r>
            <a:r>
              <a:rPr lang="pl-PL" dirty="0" smtClean="0"/>
              <a:t>rzywrócenie </a:t>
            </a:r>
            <a:r>
              <a:rPr lang="pl-PL" dirty="0"/>
              <a:t>osi widokowej na ul. </a:t>
            </a:r>
            <a:r>
              <a:rPr lang="pl-PL" dirty="0" smtClean="0"/>
              <a:t>Gdańską.</a:t>
            </a:r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406" y="2073957"/>
            <a:ext cx="4489379" cy="407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850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7" t="41688" r="202" b="2907"/>
          <a:stretch/>
        </p:blipFill>
        <p:spPr>
          <a:xfrm>
            <a:off x="0" y="-44824"/>
            <a:ext cx="12192000" cy="696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27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okonskil\Desktop\BI nowa plansz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78695" y="372919"/>
            <a:ext cx="9779726" cy="1619793"/>
          </a:xfrm>
        </p:spPr>
        <p:txBody>
          <a:bodyPr>
            <a:normAutofit fontScale="90000"/>
          </a:bodyPr>
          <a:lstStyle/>
          <a:p>
            <a:r>
              <a:rPr lang="pl-PL" b="1" dirty="0">
                <a:latin typeface="+mn-lt"/>
              </a:rPr>
              <a:t>Plac Wolności – powrót </a:t>
            </a:r>
            <a:br>
              <a:rPr lang="pl-PL" b="1" dirty="0">
                <a:latin typeface="+mn-lt"/>
              </a:rPr>
            </a:br>
            <a:r>
              <a:rPr lang="pl-PL" b="1" dirty="0">
                <a:latin typeface="+mn-lt"/>
              </a:rPr>
              <a:t>do przeszłości</a:t>
            </a:r>
          </a:p>
        </p:txBody>
      </p:sp>
      <p:sp>
        <p:nvSpPr>
          <p:cNvPr id="5" name="Prostokąt 4"/>
          <p:cNvSpPr/>
          <p:nvPr/>
        </p:nvSpPr>
        <p:spPr>
          <a:xfrm>
            <a:off x="0" y="360631"/>
            <a:ext cx="60325" cy="16203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400" dirty="0"/>
          </a:p>
        </p:txBody>
      </p:sp>
      <p:sp>
        <p:nvSpPr>
          <p:cNvPr id="6" name="Prostokąt 5"/>
          <p:cNvSpPr/>
          <p:nvPr/>
        </p:nvSpPr>
        <p:spPr>
          <a:xfrm>
            <a:off x="0" y="4567238"/>
            <a:ext cx="60325" cy="1989137"/>
          </a:xfrm>
          <a:prstGeom prst="rect">
            <a:avLst/>
          </a:prstGeom>
          <a:solidFill>
            <a:srgbClr val="CC3300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400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B2DC4070-43D7-41A6-82AD-44D3167DB4E9}"/>
              </a:ext>
            </a:extLst>
          </p:cNvPr>
          <p:cNvSpPr/>
          <p:nvPr/>
        </p:nvSpPr>
        <p:spPr>
          <a:xfrm>
            <a:off x="0" y="2387600"/>
            <a:ext cx="60325" cy="1944688"/>
          </a:xfrm>
          <a:prstGeom prst="rect">
            <a:avLst/>
          </a:prstGeom>
          <a:solidFill>
            <a:srgbClr val="F6DB16"/>
          </a:solidFill>
          <a:ln>
            <a:solidFill>
              <a:srgbClr val="F6DB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400" dirty="0"/>
          </a:p>
        </p:txBody>
      </p:sp>
      <p:sp>
        <p:nvSpPr>
          <p:cNvPr id="8" name="Podtytuł 7"/>
          <p:cNvSpPr>
            <a:spLocks noGrp="1"/>
          </p:cNvSpPr>
          <p:nvPr>
            <p:ph type="subTitle" idx="1"/>
          </p:nvPr>
        </p:nvSpPr>
        <p:spPr>
          <a:xfrm>
            <a:off x="252549" y="2036254"/>
            <a:ext cx="4686974" cy="4400872"/>
          </a:xfrm>
        </p:spPr>
        <p:txBody>
          <a:bodyPr>
            <a:normAutofit/>
          </a:bodyPr>
          <a:lstStyle/>
          <a:p>
            <a:pPr algn="l"/>
            <a:r>
              <a:rPr lang="pl-PL" b="1" dirty="0"/>
              <a:t>Mała architektura:</a:t>
            </a:r>
            <a:endParaRPr lang="pl-PL" dirty="0"/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pl-PL" dirty="0"/>
              <a:t>27 ławek,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3 komplety stojaków na rowery (po 4),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pl-PL" dirty="0"/>
              <a:t>18 koszy na śmieci,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pl-PL" dirty="0"/>
              <a:t>chowane w ziemi słupki ograniczające (dwa od strony ul. Gimnazjalnej i dwa od strony ul. Gdańskiej).</a:t>
            </a:r>
          </a:p>
          <a:p>
            <a:pPr lvl="0" algn="l"/>
            <a:endParaRPr lang="pl-PL" dirty="0"/>
          </a:p>
          <a:p>
            <a:pPr algn="l"/>
            <a:endParaRPr lang="pl-PL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523" y="3006403"/>
            <a:ext cx="2201824" cy="2837906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955" y="3006403"/>
            <a:ext cx="4406617" cy="283790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459" y="3006403"/>
            <a:ext cx="1766143" cy="283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94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okonskil\Desktop\BI nowa plansz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78695" y="372919"/>
            <a:ext cx="9779726" cy="1619793"/>
          </a:xfrm>
        </p:spPr>
        <p:txBody>
          <a:bodyPr>
            <a:normAutofit fontScale="90000"/>
          </a:bodyPr>
          <a:lstStyle/>
          <a:p>
            <a:r>
              <a:rPr lang="pl-PL" b="1" dirty="0">
                <a:latin typeface="+mn-lt"/>
              </a:rPr>
              <a:t>Plac Wolności – powrót </a:t>
            </a:r>
            <a:br>
              <a:rPr lang="pl-PL" b="1" dirty="0">
                <a:latin typeface="+mn-lt"/>
              </a:rPr>
            </a:br>
            <a:r>
              <a:rPr lang="pl-PL" b="1" dirty="0">
                <a:latin typeface="+mn-lt"/>
              </a:rPr>
              <a:t>do przeszłości</a:t>
            </a:r>
          </a:p>
        </p:txBody>
      </p:sp>
      <p:sp>
        <p:nvSpPr>
          <p:cNvPr id="5" name="Prostokąt 4"/>
          <p:cNvSpPr/>
          <p:nvPr/>
        </p:nvSpPr>
        <p:spPr>
          <a:xfrm>
            <a:off x="0" y="360631"/>
            <a:ext cx="60325" cy="16203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400" dirty="0"/>
          </a:p>
        </p:txBody>
      </p:sp>
      <p:sp>
        <p:nvSpPr>
          <p:cNvPr id="6" name="Prostokąt 5"/>
          <p:cNvSpPr/>
          <p:nvPr/>
        </p:nvSpPr>
        <p:spPr>
          <a:xfrm>
            <a:off x="0" y="4567238"/>
            <a:ext cx="60325" cy="1989137"/>
          </a:xfrm>
          <a:prstGeom prst="rect">
            <a:avLst/>
          </a:prstGeom>
          <a:solidFill>
            <a:srgbClr val="CC3300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400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B2DC4070-43D7-41A6-82AD-44D3167DB4E9}"/>
              </a:ext>
            </a:extLst>
          </p:cNvPr>
          <p:cNvSpPr/>
          <p:nvPr/>
        </p:nvSpPr>
        <p:spPr>
          <a:xfrm>
            <a:off x="0" y="2387600"/>
            <a:ext cx="60325" cy="1944688"/>
          </a:xfrm>
          <a:prstGeom prst="rect">
            <a:avLst/>
          </a:prstGeom>
          <a:solidFill>
            <a:srgbClr val="F6DB16"/>
          </a:solidFill>
          <a:ln>
            <a:solidFill>
              <a:srgbClr val="F6DB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400" dirty="0"/>
          </a:p>
        </p:txBody>
      </p:sp>
      <p:sp>
        <p:nvSpPr>
          <p:cNvPr id="8" name="Podtytuł 7"/>
          <p:cNvSpPr>
            <a:spLocks noGrp="1"/>
          </p:cNvSpPr>
          <p:nvPr>
            <p:ph type="subTitle" idx="1"/>
          </p:nvPr>
        </p:nvSpPr>
        <p:spPr>
          <a:xfrm>
            <a:off x="252549" y="2036254"/>
            <a:ext cx="5433644" cy="4400872"/>
          </a:xfrm>
        </p:spPr>
        <p:txBody>
          <a:bodyPr>
            <a:normAutofit/>
          </a:bodyPr>
          <a:lstStyle/>
          <a:p>
            <a:pPr algn="l"/>
            <a:r>
              <a:rPr lang="pl-PL" b="1" dirty="0"/>
              <a:t>Modernizacja toalety: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pl-PL" dirty="0"/>
              <a:t>wymiana istniejących płytek na płytki elewacyjne granitowe groszkowane,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pl-PL" dirty="0"/>
              <a:t>trejaże, zielona zasłona wejść do toalety. Trejaże nawiązujące swą formą do istniejącej balustrady pobliskiego budynku.</a:t>
            </a:r>
          </a:p>
          <a:p>
            <a:pPr lvl="0" algn="l"/>
            <a:endParaRPr lang="pl-PL" dirty="0"/>
          </a:p>
          <a:p>
            <a:pPr lvl="0" algn="l"/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073" y="2832265"/>
            <a:ext cx="5766046" cy="3541999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588" y="4747261"/>
            <a:ext cx="1778645" cy="162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85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"/>
            <a:ext cx="12192000" cy="862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404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okonskil\Desktop\BI nowa plansz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78695" y="372919"/>
            <a:ext cx="9779726" cy="1619793"/>
          </a:xfrm>
        </p:spPr>
        <p:txBody>
          <a:bodyPr>
            <a:normAutofit fontScale="90000"/>
          </a:bodyPr>
          <a:lstStyle/>
          <a:p>
            <a:r>
              <a:rPr lang="pl-PL" b="1" dirty="0">
                <a:latin typeface="+mn-lt"/>
              </a:rPr>
              <a:t>Plac Wolności – powrót </a:t>
            </a:r>
            <a:br>
              <a:rPr lang="pl-PL" b="1" dirty="0">
                <a:latin typeface="+mn-lt"/>
              </a:rPr>
            </a:br>
            <a:r>
              <a:rPr lang="pl-PL" b="1" dirty="0">
                <a:latin typeface="+mn-lt"/>
              </a:rPr>
              <a:t>do przeszłości</a:t>
            </a:r>
          </a:p>
        </p:txBody>
      </p:sp>
      <p:sp>
        <p:nvSpPr>
          <p:cNvPr id="5" name="Prostokąt 4"/>
          <p:cNvSpPr/>
          <p:nvPr/>
        </p:nvSpPr>
        <p:spPr>
          <a:xfrm>
            <a:off x="0" y="360631"/>
            <a:ext cx="60325" cy="16203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400" dirty="0"/>
          </a:p>
        </p:txBody>
      </p:sp>
      <p:sp>
        <p:nvSpPr>
          <p:cNvPr id="6" name="Prostokąt 5"/>
          <p:cNvSpPr/>
          <p:nvPr/>
        </p:nvSpPr>
        <p:spPr>
          <a:xfrm>
            <a:off x="0" y="4567238"/>
            <a:ext cx="60325" cy="1989137"/>
          </a:xfrm>
          <a:prstGeom prst="rect">
            <a:avLst/>
          </a:prstGeom>
          <a:solidFill>
            <a:srgbClr val="CC3300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400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B2DC4070-43D7-41A6-82AD-44D3167DB4E9}"/>
              </a:ext>
            </a:extLst>
          </p:cNvPr>
          <p:cNvSpPr/>
          <p:nvPr/>
        </p:nvSpPr>
        <p:spPr>
          <a:xfrm>
            <a:off x="0" y="2387600"/>
            <a:ext cx="60325" cy="1944688"/>
          </a:xfrm>
          <a:prstGeom prst="rect">
            <a:avLst/>
          </a:prstGeom>
          <a:solidFill>
            <a:srgbClr val="F6DB16"/>
          </a:solidFill>
          <a:ln>
            <a:solidFill>
              <a:srgbClr val="F6DB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400" dirty="0"/>
          </a:p>
        </p:txBody>
      </p:sp>
      <p:sp>
        <p:nvSpPr>
          <p:cNvPr id="8" name="Podtytuł 7"/>
          <p:cNvSpPr>
            <a:spLocks noGrp="1"/>
          </p:cNvSpPr>
          <p:nvPr>
            <p:ph type="subTitle" idx="1"/>
          </p:nvPr>
        </p:nvSpPr>
        <p:spPr>
          <a:xfrm>
            <a:off x="252549" y="2036254"/>
            <a:ext cx="5433644" cy="4400872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Teren w kwartale ulic: Gdańskiej, Skargi, Gimnazjalnej i pl. Wolności. Reprezentacyjny plac bydgoskiego Śródmieścia, otoczonym pierzejami kamienic, sąsiadujący z Kościołem Św. Piotra i Pawła, fontanną - rzeźbą Potop i parkiem Kazimierza Wielkiego.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Teren w granicy obszaru wpisanego do ewidencji zabytków, a zatem zgodnie z zapisem Ustawy o Ochronie Zabytków i opiece nad zabytkami podlega ochronie konserwatorskiej.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85" y="2073957"/>
            <a:ext cx="6121623" cy="407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389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okonskil\Desktop\BI nowa plansz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78695" y="372919"/>
            <a:ext cx="9779726" cy="1619793"/>
          </a:xfrm>
        </p:spPr>
        <p:txBody>
          <a:bodyPr>
            <a:normAutofit fontScale="90000"/>
          </a:bodyPr>
          <a:lstStyle/>
          <a:p>
            <a:r>
              <a:rPr lang="pl-PL" b="1" dirty="0">
                <a:latin typeface="+mn-lt"/>
              </a:rPr>
              <a:t>Plac Wolności – powrót </a:t>
            </a:r>
            <a:br>
              <a:rPr lang="pl-PL" b="1" dirty="0">
                <a:latin typeface="+mn-lt"/>
              </a:rPr>
            </a:br>
            <a:r>
              <a:rPr lang="pl-PL" b="1" dirty="0">
                <a:latin typeface="+mn-lt"/>
              </a:rPr>
              <a:t>do przeszłości</a:t>
            </a:r>
          </a:p>
        </p:txBody>
      </p:sp>
      <p:sp>
        <p:nvSpPr>
          <p:cNvPr id="5" name="Prostokąt 4"/>
          <p:cNvSpPr/>
          <p:nvPr/>
        </p:nvSpPr>
        <p:spPr>
          <a:xfrm>
            <a:off x="0" y="360631"/>
            <a:ext cx="60325" cy="16203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400" dirty="0"/>
          </a:p>
        </p:txBody>
      </p:sp>
      <p:sp>
        <p:nvSpPr>
          <p:cNvPr id="6" name="Prostokąt 5"/>
          <p:cNvSpPr/>
          <p:nvPr/>
        </p:nvSpPr>
        <p:spPr>
          <a:xfrm>
            <a:off x="0" y="4567238"/>
            <a:ext cx="60325" cy="1989137"/>
          </a:xfrm>
          <a:prstGeom prst="rect">
            <a:avLst/>
          </a:prstGeom>
          <a:solidFill>
            <a:srgbClr val="CC3300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400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B2DC4070-43D7-41A6-82AD-44D3167DB4E9}"/>
              </a:ext>
            </a:extLst>
          </p:cNvPr>
          <p:cNvSpPr/>
          <p:nvPr/>
        </p:nvSpPr>
        <p:spPr>
          <a:xfrm>
            <a:off x="0" y="2387600"/>
            <a:ext cx="60325" cy="1944688"/>
          </a:xfrm>
          <a:prstGeom prst="rect">
            <a:avLst/>
          </a:prstGeom>
          <a:solidFill>
            <a:srgbClr val="F6DB16"/>
          </a:solidFill>
          <a:ln>
            <a:solidFill>
              <a:srgbClr val="F6DB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400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205" y="2177801"/>
            <a:ext cx="5805608" cy="3870405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90" y="2177801"/>
            <a:ext cx="5899549" cy="387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16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okonskil\Desktop\BI nowa plansz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78695" y="372919"/>
            <a:ext cx="9779726" cy="1619793"/>
          </a:xfrm>
        </p:spPr>
        <p:txBody>
          <a:bodyPr>
            <a:normAutofit fontScale="90000"/>
          </a:bodyPr>
          <a:lstStyle/>
          <a:p>
            <a:r>
              <a:rPr lang="pl-PL" b="1" dirty="0">
                <a:latin typeface="+mn-lt"/>
              </a:rPr>
              <a:t>Plac Wolności – powrót </a:t>
            </a:r>
            <a:br>
              <a:rPr lang="pl-PL" b="1" dirty="0">
                <a:latin typeface="+mn-lt"/>
              </a:rPr>
            </a:br>
            <a:r>
              <a:rPr lang="pl-PL" b="1" dirty="0">
                <a:latin typeface="+mn-lt"/>
              </a:rPr>
              <a:t>do przeszłości</a:t>
            </a:r>
          </a:p>
        </p:txBody>
      </p:sp>
      <p:sp>
        <p:nvSpPr>
          <p:cNvPr id="5" name="Prostokąt 4"/>
          <p:cNvSpPr/>
          <p:nvPr/>
        </p:nvSpPr>
        <p:spPr>
          <a:xfrm>
            <a:off x="0" y="360631"/>
            <a:ext cx="60325" cy="16203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400" dirty="0"/>
          </a:p>
        </p:txBody>
      </p:sp>
      <p:sp>
        <p:nvSpPr>
          <p:cNvPr id="6" name="Prostokąt 5"/>
          <p:cNvSpPr/>
          <p:nvPr/>
        </p:nvSpPr>
        <p:spPr>
          <a:xfrm>
            <a:off x="0" y="4567238"/>
            <a:ext cx="60325" cy="1989137"/>
          </a:xfrm>
          <a:prstGeom prst="rect">
            <a:avLst/>
          </a:prstGeom>
          <a:solidFill>
            <a:srgbClr val="CC3300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400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B2DC4070-43D7-41A6-82AD-44D3167DB4E9}"/>
              </a:ext>
            </a:extLst>
          </p:cNvPr>
          <p:cNvSpPr/>
          <p:nvPr/>
        </p:nvSpPr>
        <p:spPr>
          <a:xfrm>
            <a:off x="0" y="2387600"/>
            <a:ext cx="60325" cy="1944688"/>
          </a:xfrm>
          <a:prstGeom prst="rect">
            <a:avLst/>
          </a:prstGeom>
          <a:solidFill>
            <a:srgbClr val="F6DB16"/>
          </a:solidFill>
          <a:ln>
            <a:solidFill>
              <a:srgbClr val="F6DB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400" dirty="0"/>
          </a:p>
        </p:txBody>
      </p:sp>
      <p:sp>
        <p:nvSpPr>
          <p:cNvPr id="8" name="Podtytuł 7"/>
          <p:cNvSpPr>
            <a:spLocks noGrp="1"/>
          </p:cNvSpPr>
          <p:nvPr>
            <p:ph type="subTitle" idx="1"/>
          </p:nvPr>
        </p:nvSpPr>
        <p:spPr>
          <a:xfrm>
            <a:off x="252549" y="2036254"/>
            <a:ext cx="5433644" cy="4400872"/>
          </a:xfrm>
        </p:spPr>
        <p:txBody>
          <a:bodyPr>
            <a:normAutofit/>
          </a:bodyPr>
          <a:lstStyle/>
          <a:p>
            <a:pPr algn="l"/>
            <a:r>
              <a:rPr lang="pl-PL" b="1" dirty="0"/>
              <a:t>Zielony plac Wolności: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żadne drzewo nie zostanie usunięte,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dla drzew i krzewów zaplanowano cięcia sanitarne, pielęgnacyjne lub formujące,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nasadzenia drzew (lipa drobnolistna </a:t>
            </a:r>
            <a:r>
              <a:rPr lang="pl-PL" dirty="0" err="1"/>
              <a:t>Greenspire</a:t>
            </a:r>
            <a:r>
              <a:rPr lang="pl-PL" dirty="0"/>
              <a:t>), krzewów (w tym formowane żywopłoty </a:t>
            </a:r>
            <a:r>
              <a:rPr lang="pl-PL" dirty="0" err="1"/>
              <a:t>Ligustrum</a:t>
            </a:r>
            <a:r>
              <a:rPr lang="pl-PL" dirty="0"/>
              <a:t> </a:t>
            </a:r>
            <a:r>
              <a:rPr lang="pl-PL" dirty="0" err="1"/>
              <a:t>vulgare</a:t>
            </a:r>
            <a:r>
              <a:rPr lang="pl-PL" dirty="0"/>
              <a:t> lub </a:t>
            </a:r>
            <a:r>
              <a:rPr lang="pl-PL" dirty="0" err="1"/>
              <a:t>Cotoneaster</a:t>
            </a:r>
            <a:r>
              <a:rPr lang="pl-PL" dirty="0"/>
              <a:t> </a:t>
            </a:r>
            <a:r>
              <a:rPr lang="pl-PL" dirty="0" err="1"/>
              <a:t>lucidus</a:t>
            </a:r>
            <a:r>
              <a:rPr lang="pl-PL" dirty="0"/>
              <a:t>), traw, bylin oraz cebul.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pl-PL" dirty="0"/>
          </a:p>
          <a:p>
            <a:pPr algn="l"/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073" y="2190792"/>
            <a:ext cx="5766046" cy="384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87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180"/>
            <a:ext cx="12192000" cy="7994087"/>
          </a:xfrm>
        </p:spPr>
      </p:pic>
    </p:spTree>
    <p:extLst>
      <p:ext uri="{BB962C8B-B14F-4D97-AF65-F5344CB8AC3E}">
        <p14:creationId xmlns:p14="http://schemas.microsoft.com/office/powerpoint/2010/main" val="1385545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68525"/>
            <a:ext cx="12339021" cy="872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035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okonskil\Desktop\BI nowa plansz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78695" y="372919"/>
            <a:ext cx="9779726" cy="1619793"/>
          </a:xfrm>
        </p:spPr>
        <p:txBody>
          <a:bodyPr>
            <a:normAutofit fontScale="90000"/>
          </a:bodyPr>
          <a:lstStyle/>
          <a:p>
            <a:r>
              <a:rPr lang="pl-PL" b="1" dirty="0">
                <a:latin typeface="+mn-lt"/>
              </a:rPr>
              <a:t>Plac Wolności – powrót </a:t>
            </a:r>
            <a:br>
              <a:rPr lang="pl-PL" b="1" dirty="0">
                <a:latin typeface="+mn-lt"/>
              </a:rPr>
            </a:br>
            <a:r>
              <a:rPr lang="pl-PL" b="1" dirty="0">
                <a:latin typeface="+mn-lt"/>
              </a:rPr>
              <a:t>do przeszłości</a:t>
            </a:r>
          </a:p>
        </p:txBody>
      </p:sp>
      <p:sp>
        <p:nvSpPr>
          <p:cNvPr id="5" name="Prostokąt 4"/>
          <p:cNvSpPr/>
          <p:nvPr/>
        </p:nvSpPr>
        <p:spPr>
          <a:xfrm>
            <a:off x="0" y="360631"/>
            <a:ext cx="60325" cy="16203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400" dirty="0"/>
          </a:p>
        </p:txBody>
      </p:sp>
      <p:sp>
        <p:nvSpPr>
          <p:cNvPr id="6" name="Prostokąt 5"/>
          <p:cNvSpPr/>
          <p:nvPr/>
        </p:nvSpPr>
        <p:spPr>
          <a:xfrm>
            <a:off x="0" y="4567238"/>
            <a:ext cx="60325" cy="1989137"/>
          </a:xfrm>
          <a:prstGeom prst="rect">
            <a:avLst/>
          </a:prstGeom>
          <a:solidFill>
            <a:srgbClr val="CC3300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400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B2DC4070-43D7-41A6-82AD-44D3167DB4E9}"/>
              </a:ext>
            </a:extLst>
          </p:cNvPr>
          <p:cNvSpPr/>
          <p:nvPr/>
        </p:nvSpPr>
        <p:spPr>
          <a:xfrm>
            <a:off x="0" y="2387600"/>
            <a:ext cx="60325" cy="1944688"/>
          </a:xfrm>
          <a:prstGeom prst="rect">
            <a:avLst/>
          </a:prstGeom>
          <a:solidFill>
            <a:srgbClr val="F6DB16"/>
          </a:solidFill>
          <a:ln>
            <a:solidFill>
              <a:srgbClr val="F6DB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400" dirty="0"/>
          </a:p>
        </p:txBody>
      </p:sp>
      <p:sp>
        <p:nvSpPr>
          <p:cNvPr id="8" name="Podtytuł 7"/>
          <p:cNvSpPr>
            <a:spLocks noGrp="1"/>
          </p:cNvSpPr>
          <p:nvPr>
            <p:ph type="subTitle" idx="1"/>
          </p:nvPr>
        </p:nvSpPr>
        <p:spPr>
          <a:xfrm>
            <a:off x="252549" y="2036254"/>
            <a:ext cx="5433644" cy="4400872"/>
          </a:xfrm>
        </p:spPr>
        <p:txBody>
          <a:bodyPr>
            <a:normAutofit lnSpcReduction="10000"/>
          </a:bodyPr>
          <a:lstStyle/>
          <a:p>
            <a:pPr algn="l"/>
            <a:r>
              <a:rPr lang="pl-PL" b="1" dirty="0"/>
              <a:t>Co zaplanowano w koncepcji: 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wykonanie nawierzchni,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montaż elementów małej architektury,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wskazanie lokalizacji pawilonów handlowych,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wykonanie sieci wodociągowej i kanalizacyjnej,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przebudowa oświetlenia,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modernizacja toalety,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nasadzenia drzew, krzewów i bylin oraz wykonanie trawników.</a:t>
            </a:r>
          </a:p>
          <a:p>
            <a:pPr algn="l"/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073" y="2073957"/>
            <a:ext cx="5766046" cy="407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782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okonskil\Desktop\BI nowa plansz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78695" y="372919"/>
            <a:ext cx="9779726" cy="1619793"/>
          </a:xfrm>
        </p:spPr>
        <p:txBody>
          <a:bodyPr>
            <a:normAutofit fontScale="90000"/>
          </a:bodyPr>
          <a:lstStyle/>
          <a:p>
            <a:r>
              <a:rPr lang="pl-PL" b="1" dirty="0">
                <a:latin typeface="+mn-lt"/>
              </a:rPr>
              <a:t>Plac Wolności – powrót </a:t>
            </a:r>
            <a:br>
              <a:rPr lang="pl-PL" b="1" dirty="0">
                <a:latin typeface="+mn-lt"/>
              </a:rPr>
            </a:br>
            <a:r>
              <a:rPr lang="pl-PL" b="1" dirty="0">
                <a:latin typeface="+mn-lt"/>
              </a:rPr>
              <a:t>do przeszłości</a:t>
            </a:r>
          </a:p>
        </p:txBody>
      </p:sp>
      <p:sp>
        <p:nvSpPr>
          <p:cNvPr id="5" name="Prostokąt 4"/>
          <p:cNvSpPr/>
          <p:nvPr/>
        </p:nvSpPr>
        <p:spPr>
          <a:xfrm>
            <a:off x="0" y="360631"/>
            <a:ext cx="60325" cy="16203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400" dirty="0"/>
          </a:p>
        </p:txBody>
      </p:sp>
      <p:sp>
        <p:nvSpPr>
          <p:cNvPr id="6" name="Prostokąt 5"/>
          <p:cNvSpPr/>
          <p:nvPr/>
        </p:nvSpPr>
        <p:spPr>
          <a:xfrm>
            <a:off x="0" y="4567238"/>
            <a:ext cx="60325" cy="1989137"/>
          </a:xfrm>
          <a:prstGeom prst="rect">
            <a:avLst/>
          </a:prstGeom>
          <a:solidFill>
            <a:srgbClr val="CC3300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400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B2DC4070-43D7-41A6-82AD-44D3167DB4E9}"/>
              </a:ext>
            </a:extLst>
          </p:cNvPr>
          <p:cNvSpPr/>
          <p:nvPr/>
        </p:nvSpPr>
        <p:spPr>
          <a:xfrm>
            <a:off x="0" y="2387600"/>
            <a:ext cx="60325" cy="1944688"/>
          </a:xfrm>
          <a:prstGeom prst="rect">
            <a:avLst/>
          </a:prstGeom>
          <a:solidFill>
            <a:srgbClr val="F6DB16"/>
          </a:solidFill>
          <a:ln>
            <a:solidFill>
              <a:srgbClr val="F6DB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400" dirty="0"/>
          </a:p>
        </p:txBody>
      </p:sp>
      <p:sp>
        <p:nvSpPr>
          <p:cNvPr id="8" name="Podtytuł 7"/>
          <p:cNvSpPr>
            <a:spLocks noGrp="1"/>
          </p:cNvSpPr>
          <p:nvPr>
            <p:ph type="subTitle" idx="1"/>
          </p:nvPr>
        </p:nvSpPr>
        <p:spPr>
          <a:xfrm>
            <a:off x="252549" y="2387600"/>
            <a:ext cx="5433644" cy="4049526"/>
          </a:xfrm>
        </p:spPr>
        <p:txBody>
          <a:bodyPr>
            <a:normAutofit/>
          </a:bodyPr>
          <a:lstStyle/>
          <a:p>
            <a:pPr algn="l"/>
            <a:r>
              <a:rPr lang="pl-PL" b="1" dirty="0"/>
              <a:t>Nawierzchnia wzdłuż ul. Gdańskiej, na placu przed pomnikiem i na przedłużeniu osi ul. Piotra Skargi: </a:t>
            </a:r>
          </a:p>
          <a:p>
            <a:pPr lvl="0" algn="l"/>
            <a:r>
              <a:rPr lang="pl-PL" dirty="0"/>
              <a:t>• płyty granitowe groszkowane 80x80 cm (powierzchnia równa, szorstka, matowa), układane w karo,</a:t>
            </a:r>
          </a:p>
          <a:p>
            <a:pPr lvl="0" algn="l"/>
            <a:r>
              <a:rPr lang="pl-PL" dirty="0"/>
              <a:t>• kostka bazaltowa 9/11. 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073" y="2190792"/>
            <a:ext cx="5766046" cy="384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739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okonskil\Desktop\BI nowa plansz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78695" y="372919"/>
            <a:ext cx="9779726" cy="1619793"/>
          </a:xfrm>
        </p:spPr>
        <p:txBody>
          <a:bodyPr>
            <a:normAutofit fontScale="90000"/>
          </a:bodyPr>
          <a:lstStyle/>
          <a:p>
            <a:r>
              <a:rPr lang="pl-PL" b="1" dirty="0">
                <a:latin typeface="+mn-lt"/>
              </a:rPr>
              <a:t>Plac Wolności – powrót </a:t>
            </a:r>
            <a:br>
              <a:rPr lang="pl-PL" b="1" dirty="0">
                <a:latin typeface="+mn-lt"/>
              </a:rPr>
            </a:br>
            <a:r>
              <a:rPr lang="pl-PL" b="1" dirty="0">
                <a:latin typeface="+mn-lt"/>
              </a:rPr>
              <a:t>do przeszłości</a:t>
            </a:r>
          </a:p>
        </p:txBody>
      </p:sp>
      <p:sp>
        <p:nvSpPr>
          <p:cNvPr id="5" name="Prostokąt 4"/>
          <p:cNvSpPr/>
          <p:nvPr/>
        </p:nvSpPr>
        <p:spPr>
          <a:xfrm>
            <a:off x="0" y="360631"/>
            <a:ext cx="60325" cy="16203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400" dirty="0"/>
          </a:p>
        </p:txBody>
      </p:sp>
      <p:sp>
        <p:nvSpPr>
          <p:cNvPr id="6" name="Prostokąt 5"/>
          <p:cNvSpPr/>
          <p:nvPr/>
        </p:nvSpPr>
        <p:spPr>
          <a:xfrm>
            <a:off x="0" y="4567238"/>
            <a:ext cx="60325" cy="1989137"/>
          </a:xfrm>
          <a:prstGeom prst="rect">
            <a:avLst/>
          </a:prstGeom>
          <a:solidFill>
            <a:srgbClr val="CC3300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400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B2DC4070-43D7-41A6-82AD-44D3167DB4E9}"/>
              </a:ext>
            </a:extLst>
          </p:cNvPr>
          <p:cNvSpPr/>
          <p:nvPr/>
        </p:nvSpPr>
        <p:spPr>
          <a:xfrm>
            <a:off x="0" y="2387600"/>
            <a:ext cx="60325" cy="1944688"/>
          </a:xfrm>
          <a:prstGeom prst="rect">
            <a:avLst/>
          </a:prstGeom>
          <a:solidFill>
            <a:srgbClr val="F6DB16"/>
          </a:solidFill>
          <a:ln>
            <a:solidFill>
              <a:srgbClr val="F6DB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400" dirty="0"/>
          </a:p>
        </p:txBody>
      </p:sp>
      <p:sp>
        <p:nvSpPr>
          <p:cNvPr id="8" name="Podtytuł 7"/>
          <p:cNvSpPr>
            <a:spLocks noGrp="1"/>
          </p:cNvSpPr>
          <p:nvPr>
            <p:ph type="subTitle" idx="1"/>
          </p:nvPr>
        </p:nvSpPr>
        <p:spPr>
          <a:xfrm>
            <a:off x="252549" y="2036254"/>
            <a:ext cx="6400800" cy="4400872"/>
          </a:xfrm>
        </p:spPr>
        <p:txBody>
          <a:bodyPr>
            <a:normAutofit fontScale="92500"/>
          </a:bodyPr>
          <a:lstStyle/>
          <a:p>
            <a:pPr algn="l"/>
            <a:r>
              <a:rPr lang="pl-PL" b="1" dirty="0"/>
              <a:t>Nawierzchnia na placu Wolności: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bruk – istniejąca nawierzchnia do rozbiórki i ponownego wykorzystania, odbudowa od podstaw,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chodnik przy ul. plac Wolności – płyty granitowe groszkowane 30x30 cm, układane w karo z infułami,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opaska od strony budynków oraz od strony ulicy wykonana z kostki bazaltowej 9/11,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w części „ogrodowej” placu oraz wokół pomnika nawierzchnia jak przy ul. Plac </a:t>
            </a:r>
            <a:r>
              <a:rPr lang="pl-PL" dirty="0" smtClean="0"/>
              <a:t>Wolności,</a:t>
            </a:r>
            <a:endParaRPr lang="pl-PL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p</a:t>
            </a:r>
            <a:r>
              <a:rPr lang="pl-PL" dirty="0" smtClean="0"/>
              <a:t>rzy </a:t>
            </a:r>
            <a:r>
              <a:rPr lang="pl-PL" dirty="0"/>
              <a:t>przejściach dla pieszych zaprojektowano dodatkowo płytki ostrzegawcze i kierunkowe jako elementy informujące dla niepełnosprawnych.</a:t>
            </a:r>
          </a:p>
          <a:p>
            <a:pPr algn="l"/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159" y="4640457"/>
            <a:ext cx="3951314" cy="211170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2" t="46195" r="11344"/>
          <a:stretch/>
        </p:blipFill>
        <p:spPr>
          <a:xfrm>
            <a:off x="7376159" y="2181717"/>
            <a:ext cx="3980237" cy="235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5165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505</Words>
  <Application>Microsoft Office PowerPoint</Application>
  <PresentationFormat>Panoramiczny</PresentationFormat>
  <Paragraphs>56</Paragraphs>
  <Slides>17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Motyw pakietu Office</vt:lpstr>
      <vt:lpstr>Koncepcja zagospodarowania placu Wolności.  Powrót  do przeszłości</vt:lpstr>
      <vt:lpstr>Plac Wolności – powrót  do przeszłości</vt:lpstr>
      <vt:lpstr>Plac Wolności – powrót  do przeszłości</vt:lpstr>
      <vt:lpstr>Plac Wolności – powrót  do przeszłości</vt:lpstr>
      <vt:lpstr>Prezentacja programu PowerPoint</vt:lpstr>
      <vt:lpstr>Prezentacja programu PowerPoint</vt:lpstr>
      <vt:lpstr>Plac Wolności – powrót  do przeszłości</vt:lpstr>
      <vt:lpstr>Plac Wolności – powrót  do przeszłości</vt:lpstr>
      <vt:lpstr>Plac Wolności – powrót  do przeszłości</vt:lpstr>
      <vt:lpstr>Plac Wolności – powrót  do przeszłości</vt:lpstr>
      <vt:lpstr>Prezentacja programu PowerPoint</vt:lpstr>
      <vt:lpstr>Plac Wolności – powrót  do przeszłości</vt:lpstr>
      <vt:lpstr>Plac Wolności – powrót  do przeszłości</vt:lpstr>
      <vt:lpstr>Prezentacja programu PowerPoint</vt:lpstr>
      <vt:lpstr>Plac Wolności – powrót  do przeszłości</vt:lpstr>
      <vt:lpstr>Plac Wolności – powrót  do przeszłości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Remigiusz Jaskot</dc:creator>
  <cp:lastModifiedBy>Remigiusz Jaskot</cp:lastModifiedBy>
  <cp:revision>29</cp:revision>
  <dcterms:created xsi:type="dcterms:W3CDTF">2022-02-08T14:21:38Z</dcterms:created>
  <dcterms:modified xsi:type="dcterms:W3CDTF">2022-02-14T10:27:22Z</dcterms:modified>
</cp:coreProperties>
</file>