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1" r:id="rId3"/>
    <p:sldId id="265" r:id="rId4"/>
    <p:sldId id="276" r:id="rId5"/>
    <p:sldId id="270" r:id="rId6"/>
    <p:sldId id="277" r:id="rId7"/>
    <p:sldId id="267" r:id="rId8"/>
    <p:sldId id="268" r:id="rId9"/>
    <p:sldId id="274" r:id="rId10"/>
    <p:sldId id="272" r:id="rId11"/>
    <p:sldId id="275" r:id="rId12"/>
    <p:sldId id="266" r:id="rId13"/>
    <p:sldId id="273" r:id="rId14"/>
    <p:sldId id="263" r:id="rId15"/>
    <p:sldId id="261" r:id="rId16"/>
    <p:sldId id="262" r:id="rId17"/>
    <p:sldId id="259" r:id="rId18"/>
    <p:sldId id="264" r:id="rId19"/>
    <p:sldId id="269" r:id="rId2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6DB1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06" autoAdjust="0"/>
    <p:restoredTop sz="94660"/>
  </p:normalViewPr>
  <p:slideViewPr>
    <p:cSldViewPr>
      <p:cViewPr varScale="1">
        <p:scale>
          <a:sx n="106" d="100"/>
          <a:sy n="106" d="100"/>
        </p:scale>
        <p:origin x="-10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18E9CD-A465-41AE-A029-3537089CE6D5}" type="datetimeFigureOut">
              <a:rPr lang="pl-PL" smtClean="0"/>
              <a:pPr/>
              <a:t>2019-04-18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832D6-D91C-491B-84EB-EC9B3CAA1FB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353227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832D6-D91C-491B-84EB-EC9B3CAA1FB4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7876202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832D6-D91C-491B-84EB-EC9B3CAA1FB4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0325568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832D6-D91C-491B-84EB-EC9B3CAA1FB4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7096259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832D6-D91C-491B-84EB-EC9B3CAA1FB4}" type="slidenum">
              <a:rPr lang="pl-PL" smtClean="0"/>
              <a:pPr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7680933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832D6-D91C-491B-84EB-EC9B3CAA1FB4}" type="slidenum">
              <a:rPr lang="pl-PL" smtClean="0"/>
              <a:pPr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7062698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832D6-D91C-491B-84EB-EC9B3CAA1FB4}" type="slidenum">
              <a:rPr lang="pl-PL" smtClean="0"/>
              <a:pPr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1291219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832D6-D91C-491B-84EB-EC9B3CAA1FB4}" type="slidenum">
              <a:rPr lang="pl-PL" smtClean="0"/>
              <a:pPr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3790683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832D6-D91C-491B-84EB-EC9B3CAA1FB4}" type="slidenum">
              <a:rPr lang="pl-PL" smtClean="0"/>
              <a:pPr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9654214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832D6-D91C-491B-84EB-EC9B3CAA1FB4}" type="slidenum">
              <a:rPr lang="pl-PL" smtClean="0"/>
              <a:pPr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8167702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832D6-D91C-491B-84EB-EC9B3CAA1FB4}" type="slidenum">
              <a:rPr lang="pl-PL" smtClean="0"/>
              <a:pPr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1445281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832D6-D91C-491B-84EB-EC9B3CAA1FB4}" type="slidenum">
              <a:rPr lang="pl-PL" smtClean="0"/>
              <a:pPr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575741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832D6-D91C-491B-84EB-EC9B3CAA1FB4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0481481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832D6-D91C-491B-84EB-EC9B3CAA1FB4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6324392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832D6-D91C-491B-84EB-EC9B3CAA1FB4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0481481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832D6-D91C-491B-84EB-EC9B3CAA1FB4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2796607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832D6-D91C-491B-84EB-EC9B3CAA1FB4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2796607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832D6-D91C-491B-84EB-EC9B3CAA1FB4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0424933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832D6-D91C-491B-84EB-EC9B3CAA1FB4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0058548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832D6-D91C-491B-84EB-EC9B3CAA1FB4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5427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B150-7D9E-4F5F-8424-7EA39B79FF90}" type="datetimeFigureOut">
              <a:rPr lang="pl-PL" smtClean="0"/>
              <a:pPr/>
              <a:t>2019-04-18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60D1-DE68-4BFC-A355-78B418D152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B150-7D9E-4F5F-8424-7EA39B79FF90}" type="datetimeFigureOut">
              <a:rPr lang="pl-PL" smtClean="0"/>
              <a:pPr/>
              <a:t>2019-04-18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60D1-DE68-4BFC-A355-78B418D152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B150-7D9E-4F5F-8424-7EA39B79FF90}" type="datetimeFigureOut">
              <a:rPr lang="pl-PL" smtClean="0"/>
              <a:pPr/>
              <a:t>2019-04-18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60D1-DE68-4BFC-A355-78B418D152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B150-7D9E-4F5F-8424-7EA39B79FF90}" type="datetimeFigureOut">
              <a:rPr lang="pl-PL" smtClean="0"/>
              <a:pPr/>
              <a:t>2019-04-18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60D1-DE68-4BFC-A355-78B418D152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B150-7D9E-4F5F-8424-7EA39B79FF90}" type="datetimeFigureOut">
              <a:rPr lang="pl-PL" smtClean="0"/>
              <a:pPr/>
              <a:t>2019-04-18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60D1-DE68-4BFC-A355-78B418D152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B150-7D9E-4F5F-8424-7EA39B79FF90}" type="datetimeFigureOut">
              <a:rPr lang="pl-PL" smtClean="0"/>
              <a:pPr/>
              <a:t>2019-04-18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60D1-DE68-4BFC-A355-78B418D152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B150-7D9E-4F5F-8424-7EA39B79FF90}" type="datetimeFigureOut">
              <a:rPr lang="pl-PL" smtClean="0"/>
              <a:pPr/>
              <a:t>2019-04-18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60D1-DE68-4BFC-A355-78B418D152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B150-7D9E-4F5F-8424-7EA39B79FF90}" type="datetimeFigureOut">
              <a:rPr lang="pl-PL" smtClean="0"/>
              <a:pPr/>
              <a:t>2019-04-18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60D1-DE68-4BFC-A355-78B418D152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B150-7D9E-4F5F-8424-7EA39B79FF90}" type="datetimeFigureOut">
              <a:rPr lang="pl-PL" smtClean="0"/>
              <a:pPr/>
              <a:t>2019-04-18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60D1-DE68-4BFC-A355-78B418D152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B150-7D9E-4F5F-8424-7EA39B79FF90}" type="datetimeFigureOut">
              <a:rPr lang="pl-PL" smtClean="0"/>
              <a:pPr/>
              <a:t>2019-04-18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60D1-DE68-4BFC-A355-78B418D152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B150-7D9E-4F5F-8424-7EA39B79FF90}" type="datetimeFigureOut">
              <a:rPr lang="pl-PL" smtClean="0"/>
              <a:pPr/>
              <a:t>2019-04-18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160D1-DE68-4BFC-A355-78B418D152E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5B150-7D9E-4F5F-8424-7EA39B79FF90}" type="datetimeFigureOut">
              <a:rPr lang="pl-PL" smtClean="0"/>
              <a:pPr/>
              <a:t>2019-04-18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160D1-DE68-4BFC-A355-78B418D152E4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mapadotacji.gov.pl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mapadotacji.gov.pl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az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1111"/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>
            <a:off x="467544" y="260648"/>
            <a:ext cx="5652120" cy="504056"/>
          </a:xfrm>
          <a:prstGeom prst="rect">
            <a:avLst/>
          </a:prstGeom>
          <a:solidFill>
            <a:schemeClr val="bg2"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500" b="1" dirty="0" smtClean="0">
                <a:solidFill>
                  <a:srgbClr val="002060"/>
                </a:solidFill>
              </a:rPr>
              <a:t>Działalność nowych </a:t>
            </a:r>
            <a:r>
              <a:rPr lang="pl-PL" sz="2500" b="1" dirty="0" smtClean="0">
                <a:solidFill>
                  <a:srgbClr val="002060"/>
                </a:solidFill>
              </a:rPr>
              <a:t>PSZOK-ów </a:t>
            </a:r>
            <a:r>
              <a:rPr lang="pl-PL" b="1" dirty="0" smtClean="0">
                <a:solidFill>
                  <a:srgbClr val="002060"/>
                </a:solidFill>
              </a:rPr>
              <a:t>  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6804248" y="260648"/>
            <a:ext cx="2016224" cy="1440160"/>
          </a:xfrm>
          <a:prstGeom prst="rect">
            <a:avLst/>
          </a:prstGeom>
          <a:solidFill>
            <a:schemeClr val="bg2"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6" name="Obraz 5" descr="Bydgoszcz-logo bez tła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48034" y="404664"/>
            <a:ext cx="1474863" cy="1224136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467544" y="908720"/>
            <a:ext cx="5688632" cy="792088"/>
          </a:xfrm>
          <a:prstGeom prst="rect">
            <a:avLst/>
          </a:prstGeom>
          <a:solidFill>
            <a:schemeClr val="bg2"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500" b="1" dirty="0" smtClean="0">
                <a:solidFill>
                  <a:srgbClr val="002060"/>
                </a:solidFill>
              </a:rPr>
              <a:t>Po konsultacjach z </a:t>
            </a:r>
            <a:r>
              <a:rPr lang="pl-PL" sz="2500" b="1" dirty="0" smtClean="0">
                <a:solidFill>
                  <a:srgbClr val="002060"/>
                </a:solidFill>
              </a:rPr>
              <a:t>mieszkańcami - zmiany </a:t>
            </a:r>
            <a:br>
              <a:rPr lang="pl-PL" sz="2500" b="1" dirty="0" smtClean="0">
                <a:solidFill>
                  <a:srgbClr val="002060"/>
                </a:solidFill>
              </a:rPr>
            </a:br>
            <a:r>
              <a:rPr lang="pl-PL" sz="2500" b="1" dirty="0" smtClean="0">
                <a:solidFill>
                  <a:srgbClr val="002060"/>
                </a:solidFill>
              </a:rPr>
              <a:t>w </a:t>
            </a:r>
            <a:r>
              <a:rPr lang="pl-PL" sz="2500" b="1" dirty="0" smtClean="0">
                <a:solidFill>
                  <a:srgbClr val="002060"/>
                </a:solidFill>
              </a:rPr>
              <a:t>zasadach gospodarki odpadami </a:t>
            </a:r>
            <a:r>
              <a:rPr lang="pl-PL" sz="2500" b="1" dirty="0" smtClean="0">
                <a:solidFill>
                  <a:srgbClr val="002060"/>
                </a:solidFill>
              </a:rPr>
              <a:t> </a:t>
            </a:r>
            <a:r>
              <a:rPr lang="pl-PL" b="1" dirty="0" smtClean="0">
                <a:solidFill>
                  <a:srgbClr val="002060"/>
                </a:solidFill>
              </a:rPr>
              <a:t>  </a:t>
            </a:r>
            <a:endParaRPr lang="pl-PL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www.bydgoszcz.pl</a:t>
            </a:r>
            <a:r>
              <a:rPr lang="pl-PL" sz="1200" dirty="0" smtClean="0">
                <a:solidFill>
                  <a:schemeClr val="bg1"/>
                </a:solidFill>
                <a:latin typeface="Europa" pitchFamily="2" charset="-18"/>
              </a:rPr>
              <a:t>          </a:t>
            </a:r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www.fb.com</a:t>
            </a:r>
            <a:r>
              <a:rPr lang="pl-PL" sz="1200" dirty="0" smtClean="0">
                <a:solidFill>
                  <a:schemeClr val="bg1"/>
                </a:solidFill>
                <a:latin typeface="Europa" pitchFamily="2" charset="-18"/>
              </a:rPr>
              <a:t>/</a:t>
            </a:r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bydgoszczpl</a:t>
            </a:r>
            <a:endParaRPr lang="pl-PL" sz="1200" dirty="0" smtClean="0">
              <a:solidFill>
                <a:schemeClr val="bg1"/>
              </a:solidFill>
              <a:latin typeface="Europa" pitchFamily="2" charset="-1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0" y="0"/>
            <a:ext cx="45719" cy="196145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/>
          <p:cNvSpPr/>
          <p:nvPr/>
        </p:nvSpPr>
        <p:spPr>
          <a:xfrm>
            <a:off x="0" y="2060848"/>
            <a:ext cx="45719" cy="1944216"/>
          </a:xfrm>
          <a:prstGeom prst="rect">
            <a:avLst/>
          </a:prstGeom>
          <a:solidFill>
            <a:srgbClr val="F6DB16"/>
          </a:solidFill>
          <a:ln>
            <a:solidFill>
              <a:srgbClr val="F6DB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4149080"/>
            <a:ext cx="45719" cy="1988840"/>
          </a:xfrm>
          <a:prstGeom prst="rect">
            <a:avLst/>
          </a:prstGeom>
          <a:solidFill>
            <a:srgbClr val="CC3300"/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26" name="Picture 2" descr="C:\Users\okonskil\Desktop\Grafika\1111 Loga i Herb Bydgoszczy\BP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260648"/>
            <a:ext cx="1721768" cy="352962"/>
          </a:xfrm>
          <a:prstGeom prst="rect">
            <a:avLst/>
          </a:prstGeom>
          <a:noFill/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1484784"/>
            <a:ext cx="3742515" cy="2808000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8741"/>
          <a:stretch>
            <a:fillRect/>
          </a:stretch>
        </p:blipFill>
        <p:spPr>
          <a:xfrm>
            <a:off x="4644008" y="1484784"/>
            <a:ext cx="3923928" cy="2846557"/>
          </a:xfrm>
          <a:prstGeom prst="rect">
            <a:avLst/>
          </a:prstGeom>
        </p:spPr>
      </p:pic>
      <p:sp>
        <p:nvSpPr>
          <p:cNvPr id="12" name="Prostokąt 11"/>
          <p:cNvSpPr/>
          <p:nvPr/>
        </p:nvSpPr>
        <p:spPr>
          <a:xfrm>
            <a:off x="432048" y="4509120"/>
            <a:ext cx="860444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</a:pPr>
            <a:r>
              <a:rPr lang="pl-PL" sz="2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600" b="1" dirty="0" smtClean="0"/>
              <a:t>w każdym PSZOK-u </a:t>
            </a:r>
            <a:r>
              <a:rPr lang="pl-PL" sz="2600" b="1" dirty="0" smtClean="0"/>
              <a:t>znajduje ścieżka edukacyjna</a:t>
            </a:r>
          </a:p>
          <a:p>
            <a:pPr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</a:pPr>
            <a:r>
              <a:rPr lang="pl-PL" sz="2600" b="1" dirty="0" smtClean="0"/>
              <a:t> w punkcie przy ul. Inwalidów - salka edukacyjna</a:t>
            </a:r>
            <a:endParaRPr lang="pl-PL" sz="26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48022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www.bydgoszcz.pl</a:t>
            </a:r>
            <a:r>
              <a:rPr lang="pl-PL" sz="1200" dirty="0" smtClean="0">
                <a:solidFill>
                  <a:schemeClr val="bg1"/>
                </a:solidFill>
                <a:latin typeface="Europa" pitchFamily="2" charset="-18"/>
              </a:rPr>
              <a:t>          </a:t>
            </a:r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www.fb.com</a:t>
            </a:r>
            <a:r>
              <a:rPr lang="pl-PL" sz="1200" dirty="0" smtClean="0">
                <a:solidFill>
                  <a:schemeClr val="bg1"/>
                </a:solidFill>
                <a:latin typeface="Europa" pitchFamily="2" charset="-18"/>
              </a:rPr>
              <a:t>/</a:t>
            </a:r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bydgoszczpl</a:t>
            </a:r>
            <a:endParaRPr lang="pl-PL" sz="1200" dirty="0" smtClean="0">
              <a:solidFill>
                <a:schemeClr val="bg1"/>
              </a:solidFill>
              <a:latin typeface="Europa" pitchFamily="2" charset="-1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0" y="0"/>
            <a:ext cx="45719" cy="196145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/>
          <p:cNvSpPr/>
          <p:nvPr/>
        </p:nvSpPr>
        <p:spPr>
          <a:xfrm>
            <a:off x="0" y="2060848"/>
            <a:ext cx="45719" cy="1944216"/>
          </a:xfrm>
          <a:prstGeom prst="rect">
            <a:avLst/>
          </a:prstGeom>
          <a:solidFill>
            <a:srgbClr val="F6DB16"/>
          </a:solidFill>
          <a:ln>
            <a:solidFill>
              <a:srgbClr val="F6DB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4149080"/>
            <a:ext cx="45719" cy="1988840"/>
          </a:xfrm>
          <a:prstGeom prst="rect">
            <a:avLst/>
          </a:prstGeom>
          <a:solidFill>
            <a:srgbClr val="CC3300"/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26" name="Picture 2" descr="C:\Users\okonskil\Desktop\Grafika\1111 Loga i Herb Bydgoszczy\BP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260648"/>
            <a:ext cx="1721768" cy="352962"/>
          </a:xfrm>
          <a:prstGeom prst="rect">
            <a:avLst/>
          </a:prstGeom>
          <a:noFill/>
        </p:spPr>
      </p:pic>
      <p:pic>
        <p:nvPicPr>
          <p:cNvPr id="2" name="Obraz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905763"/>
            <a:ext cx="7488832" cy="3459341"/>
          </a:xfrm>
          <a:prstGeom prst="rect">
            <a:avLst/>
          </a:prstGeom>
        </p:spPr>
      </p:pic>
      <p:sp>
        <p:nvSpPr>
          <p:cNvPr id="13" name="Prostokąt 12"/>
          <p:cNvSpPr/>
          <p:nvPr/>
        </p:nvSpPr>
        <p:spPr>
          <a:xfrm>
            <a:off x="467544" y="4365104"/>
            <a:ext cx="8604448" cy="1830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</a:pPr>
            <a:r>
              <a:rPr lang="pl-PL" sz="2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600" b="1" dirty="0" smtClean="0"/>
              <a:t>na </a:t>
            </a:r>
            <a:r>
              <a:rPr lang="pl-PL" sz="2600" b="1" dirty="0" smtClean="0"/>
              <a:t>wiatach każdego PSZOK-u są panele </a:t>
            </a:r>
            <a:r>
              <a:rPr lang="pl-PL" sz="2600" b="1" dirty="0" smtClean="0"/>
              <a:t>fotowoltaiczne</a:t>
            </a:r>
          </a:p>
          <a:p>
            <a:pPr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</a:pPr>
            <a:r>
              <a:rPr lang="pl-PL" sz="2600" b="1" dirty="0" smtClean="0"/>
              <a:t> energia </a:t>
            </a:r>
            <a:r>
              <a:rPr lang="pl-PL" sz="2600" b="1" dirty="0" smtClean="0"/>
              <a:t>wykorzystywana na potrzeby punktów jest </a:t>
            </a:r>
            <a:r>
              <a:rPr lang="pl-PL" sz="2600" b="1" dirty="0" smtClean="0"/>
              <a:t/>
            </a:r>
            <a:br>
              <a:rPr lang="pl-PL" sz="2600" b="1" dirty="0" smtClean="0"/>
            </a:br>
            <a:r>
              <a:rPr lang="pl-PL" sz="2600" b="1" dirty="0" smtClean="0"/>
              <a:t>   w pełni ekologiczna</a:t>
            </a:r>
            <a:endParaRPr lang="pl-PL" sz="26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346096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www.bydgoszcz.pl</a:t>
            </a:r>
            <a:r>
              <a:rPr lang="pl-PL" sz="1200" dirty="0" smtClean="0">
                <a:solidFill>
                  <a:schemeClr val="bg1"/>
                </a:solidFill>
                <a:latin typeface="Europa" pitchFamily="2" charset="-18"/>
              </a:rPr>
              <a:t>          </a:t>
            </a:r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www.fb.com</a:t>
            </a:r>
            <a:r>
              <a:rPr lang="pl-PL" sz="1200" dirty="0" smtClean="0">
                <a:solidFill>
                  <a:schemeClr val="bg1"/>
                </a:solidFill>
                <a:latin typeface="Europa" pitchFamily="2" charset="-18"/>
              </a:rPr>
              <a:t>/</a:t>
            </a:r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bydgoszczpl</a:t>
            </a:r>
            <a:endParaRPr lang="pl-PL" sz="1200" dirty="0" smtClean="0">
              <a:solidFill>
                <a:schemeClr val="bg1"/>
              </a:solidFill>
              <a:latin typeface="Europa" pitchFamily="2" charset="-1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0" y="0"/>
            <a:ext cx="45719" cy="196145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/>
          <p:cNvSpPr/>
          <p:nvPr/>
        </p:nvSpPr>
        <p:spPr>
          <a:xfrm>
            <a:off x="0" y="2060848"/>
            <a:ext cx="45719" cy="1944216"/>
          </a:xfrm>
          <a:prstGeom prst="rect">
            <a:avLst/>
          </a:prstGeom>
          <a:solidFill>
            <a:srgbClr val="F6DB16"/>
          </a:solidFill>
          <a:ln>
            <a:solidFill>
              <a:srgbClr val="F6DB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4149080"/>
            <a:ext cx="45719" cy="1988840"/>
          </a:xfrm>
          <a:prstGeom prst="rect">
            <a:avLst/>
          </a:prstGeom>
          <a:solidFill>
            <a:srgbClr val="CC3300"/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26" name="Picture 2" descr="C:\Users\okonskil\Desktop\Grafika\1111 Loga i Herb Bydgoszczy\BP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260648"/>
            <a:ext cx="1721768" cy="352962"/>
          </a:xfrm>
          <a:prstGeom prst="rect">
            <a:avLst/>
          </a:prstGeom>
          <a:noFill/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1124744"/>
            <a:ext cx="8251563" cy="4464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www.bydgoszcz.pl</a:t>
            </a:r>
            <a:r>
              <a:rPr lang="pl-PL" sz="1200" dirty="0" smtClean="0">
                <a:solidFill>
                  <a:schemeClr val="bg1"/>
                </a:solidFill>
                <a:latin typeface="Europa" pitchFamily="2" charset="-18"/>
              </a:rPr>
              <a:t>          </a:t>
            </a:r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www.fb.com</a:t>
            </a:r>
            <a:r>
              <a:rPr lang="pl-PL" sz="1200" dirty="0" smtClean="0">
                <a:solidFill>
                  <a:schemeClr val="bg1"/>
                </a:solidFill>
                <a:latin typeface="Europa" pitchFamily="2" charset="-18"/>
              </a:rPr>
              <a:t>/</a:t>
            </a:r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bydgoszczpl</a:t>
            </a:r>
            <a:endParaRPr lang="pl-PL" sz="1200" dirty="0" smtClean="0">
              <a:solidFill>
                <a:schemeClr val="bg1"/>
              </a:solidFill>
              <a:latin typeface="Europa" pitchFamily="2" charset="-1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0" y="0"/>
            <a:ext cx="45719" cy="196145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/>
          <p:cNvSpPr/>
          <p:nvPr/>
        </p:nvSpPr>
        <p:spPr>
          <a:xfrm>
            <a:off x="0" y="2060848"/>
            <a:ext cx="45719" cy="1944216"/>
          </a:xfrm>
          <a:prstGeom prst="rect">
            <a:avLst/>
          </a:prstGeom>
          <a:solidFill>
            <a:srgbClr val="F6DB16"/>
          </a:solidFill>
          <a:ln>
            <a:solidFill>
              <a:srgbClr val="F6DB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4149080"/>
            <a:ext cx="45719" cy="1988840"/>
          </a:xfrm>
          <a:prstGeom prst="rect">
            <a:avLst/>
          </a:prstGeom>
          <a:solidFill>
            <a:srgbClr val="CC3300"/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26" name="Picture 2" descr="C:\Users\okonskil\Desktop\Grafika\1111 Loga i Herb Bydgoszczy\BP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260648"/>
            <a:ext cx="1721768" cy="352962"/>
          </a:xfrm>
          <a:prstGeom prst="rect">
            <a:avLst/>
          </a:prstGeom>
          <a:noFill/>
        </p:spPr>
      </p:pic>
      <p:sp>
        <p:nvSpPr>
          <p:cNvPr id="11" name="pole tekstowe 10"/>
          <p:cNvSpPr txBox="1"/>
          <p:nvPr/>
        </p:nvSpPr>
        <p:spPr>
          <a:xfrm>
            <a:off x="251520" y="1316662"/>
            <a:ext cx="8568952" cy="4416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>
                <a:solidFill>
                  <a:schemeClr val="accent1">
                    <a:lumMod val="75000"/>
                  </a:schemeClr>
                </a:solidFill>
              </a:rPr>
              <a:t>KONSULTACJE SPOŁECZNE</a:t>
            </a:r>
          </a:p>
          <a:p>
            <a:pPr algn="ctr"/>
            <a:endParaRPr lang="pl-PL" sz="2500" dirty="0" smtClean="0"/>
          </a:p>
          <a:p>
            <a:pPr algn="ctr"/>
            <a:r>
              <a:rPr lang="pl-PL" sz="2800" b="1" dirty="0" smtClean="0">
                <a:solidFill>
                  <a:srgbClr val="C00000"/>
                </a:solidFill>
              </a:rPr>
              <a:t>ZASADY UTRZYMANIA CZYSTOŚCI I PORZĄDKU </a:t>
            </a:r>
            <a:r>
              <a:rPr lang="pl-PL" sz="2800" b="1" dirty="0" smtClean="0">
                <a:solidFill>
                  <a:srgbClr val="C00000"/>
                </a:solidFill>
              </a:rPr>
              <a:t/>
            </a:r>
            <a:br>
              <a:rPr lang="pl-PL" sz="2800" b="1" dirty="0" smtClean="0">
                <a:solidFill>
                  <a:srgbClr val="C00000"/>
                </a:solidFill>
              </a:rPr>
            </a:br>
            <a:r>
              <a:rPr lang="pl-PL" sz="2800" b="1" dirty="0" smtClean="0">
                <a:solidFill>
                  <a:srgbClr val="C00000"/>
                </a:solidFill>
              </a:rPr>
              <a:t>NA </a:t>
            </a:r>
            <a:r>
              <a:rPr lang="pl-PL" sz="2800" b="1" dirty="0" smtClean="0">
                <a:solidFill>
                  <a:srgbClr val="C00000"/>
                </a:solidFill>
              </a:rPr>
              <a:t>TERENIE </a:t>
            </a:r>
            <a:r>
              <a:rPr lang="pl-PL" sz="2800" b="1" dirty="0" smtClean="0">
                <a:solidFill>
                  <a:srgbClr val="C00000"/>
                </a:solidFill>
              </a:rPr>
              <a:t>MIASTA</a:t>
            </a:r>
          </a:p>
          <a:p>
            <a:pPr algn="ctr"/>
            <a:r>
              <a:rPr lang="pl-PL" sz="5000" dirty="0" smtClean="0"/>
              <a:t>	</a:t>
            </a:r>
          </a:p>
          <a:p>
            <a:pPr algn="ctr"/>
            <a:r>
              <a:rPr lang="pl-PL" sz="3200" b="1" dirty="0" smtClean="0"/>
              <a:t>21 STYCZNIA - 18 LUTEGO</a:t>
            </a:r>
            <a:endParaRPr lang="pl-PL" sz="3200" dirty="0" smtClean="0"/>
          </a:p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 algn="ctr"/>
            <a:r>
              <a:rPr lang="pl-PL" dirty="0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34784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www.bydgoszcz.pl</a:t>
            </a:r>
            <a:r>
              <a:rPr lang="pl-PL" sz="1200" dirty="0" smtClean="0">
                <a:solidFill>
                  <a:schemeClr val="bg1"/>
                </a:solidFill>
                <a:latin typeface="Europa" pitchFamily="2" charset="-18"/>
              </a:rPr>
              <a:t>          </a:t>
            </a:r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www.fb.com</a:t>
            </a:r>
            <a:r>
              <a:rPr lang="pl-PL" sz="1200" dirty="0" smtClean="0">
                <a:solidFill>
                  <a:schemeClr val="bg1"/>
                </a:solidFill>
                <a:latin typeface="Europa" pitchFamily="2" charset="-18"/>
              </a:rPr>
              <a:t>/</a:t>
            </a:r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bydgoszczpl</a:t>
            </a:r>
            <a:endParaRPr lang="pl-PL" sz="1200" dirty="0" smtClean="0">
              <a:solidFill>
                <a:schemeClr val="bg1"/>
              </a:solidFill>
              <a:latin typeface="Europa" pitchFamily="2" charset="-1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0" y="0"/>
            <a:ext cx="45719" cy="196145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/>
          <p:cNvSpPr/>
          <p:nvPr/>
        </p:nvSpPr>
        <p:spPr>
          <a:xfrm>
            <a:off x="0" y="2060848"/>
            <a:ext cx="45719" cy="1944216"/>
          </a:xfrm>
          <a:prstGeom prst="rect">
            <a:avLst/>
          </a:prstGeom>
          <a:solidFill>
            <a:srgbClr val="F6DB16"/>
          </a:solidFill>
          <a:ln>
            <a:solidFill>
              <a:srgbClr val="F6DB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4149080"/>
            <a:ext cx="45719" cy="1988840"/>
          </a:xfrm>
          <a:prstGeom prst="rect">
            <a:avLst/>
          </a:prstGeom>
          <a:solidFill>
            <a:srgbClr val="CC3300"/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26" name="Picture 2" descr="C:\Users\okonskil\Desktop\Grafika\1111 Loga i Herb Bydgoszczy\BP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260648"/>
            <a:ext cx="1721768" cy="352962"/>
          </a:xfrm>
          <a:prstGeom prst="rect">
            <a:avLst/>
          </a:prstGeom>
          <a:noFill/>
        </p:spPr>
      </p:pic>
      <p:sp>
        <p:nvSpPr>
          <p:cNvPr id="11" name="pole tekstowe 10"/>
          <p:cNvSpPr txBox="1"/>
          <p:nvPr/>
        </p:nvSpPr>
        <p:spPr>
          <a:xfrm>
            <a:off x="251520" y="836712"/>
            <a:ext cx="8568952" cy="8710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>
                <a:solidFill>
                  <a:schemeClr val="accent1">
                    <a:lumMod val="75000"/>
                  </a:schemeClr>
                </a:solidFill>
              </a:rPr>
              <a:t>KONSULTACJE SPOŁECZNE</a:t>
            </a:r>
          </a:p>
          <a:p>
            <a:pPr algn="ctr"/>
            <a:endParaRPr lang="pl-PL" sz="2500" dirty="0" smtClean="0"/>
          </a:p>
          <a:p>
            <a:pPr algn="ctr"/>
            <a:r>
              <a:rPr lang="pl-PL" sz="2800" b="1" dirty="0" smtClean="0">
                <a:solidFill>
                  <a:srgbClr val="C00000"/>
                </a:solidFill>
              </a:rPr>
              <a:t>ZASADY UTRZYMANIA CZYSTOŚCI I PORZĄDKU </a:t>
            </a:r>
            <a:r>
              <a:rPr lang="pl-PL" sz="2800" b="1" dirty="0" smtClean="0">
                <a:solidFill>
                  <a:srgbClr val="C00000"/>
                </a:solidFill>
              </a:rPr>
              <a:t/>
            </a:r>
            <a:br>
              <a:rPr lang="pl-PL" sz="2800" b="1" dirty="0" smtClean="0">
                <a:solidFill>
                  <a:srgbClr val="C00000"/>
                </a:solidFill>
              </a:rPr>
            </a:br>
            <a:r>
              <a:rPr lang="pl-PL" sz="2800" b="1" dirty="0" smtClean="0">
                <a:solidFill>
                  <a:srgbClr val="C00000"/>
                </a:solidFill>
              </a:rPr>
              <a:t>NA </a:t>
            </a:r>
            <a:r>
              <a:rPr lang="pl-PL" sz="2800" b="1" dirty="0" smtClean="0">
                <a:solidFill>
                  <a:srgbClr val="C00000"/>
                </a:solidFill>
              </a:rPr>
              <a:t>TERENIE MIASTA</a:t>
            </a:r>
          </a:p>
          <a:p>
            <a:pPr algn="ctr"/>
            <a:endParaRPr lang="pl-PL" sz="2800" b="1" dirty="0" smtClean="0"/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pl-PL" sz="2800" b="1" dirty="0" smtClean="0"/>
              <a:t> </a:t>
            </a:r>
            <a:r>
              <a:rPr lang="pl-PL" sz="2800" b="1" dirty="0" smtClean="0">
                <a:solidFill>
                  <a:schemeClr val="accent1">
                    <a:lumMod val="75000"/>
                  </a:schemeClr>
                </a:solidFill>
              </a:rPr>
              <a:t>ANKIETA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pl-PL" sz="2800" b="1" dirty="0" smtClean="0"/>
              <a:t> </a:t>
            </a:r>
            <a:r>
              <a:rPr lang="pl-PL" sz="2800" b="1" dirty="0" smtClean="0">
                <a:solidFill>
                  <a:schemeClr val="accent1">
                    <a:lumMod val="75000"/>
                  </a:schemeClr>
                </a:solidFill>
              </a:rPr>
              <a:t>SPOTKANIA KONSULTACYJNE: </a:t>
            </a:r>
            <a:r>
              <a:rPr lang="pl-PL" sz="28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8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800" b="1" dirty="0" smtClean="0"/>
              <a:t/>
            </a:r>
            <a:br>
              <a:rPr lang="pl-PL" sz="2800" b="1" dirty="0" smtClean="0"/>
            </a:br>
            <a:r>
              <a:rPr lang="pl-PL" sz="2800" b="1" dirty="0" smtClean="0"/>
              <a:t>	- w Biurze Zarządzania Gospodarką Odpadami 	   </a:t>
            </a:r>
          </a:p>
          <a:p>
            <a:pPr>
              <a:lnSpc>
                <a:spcPct val="150000"/>
              </a:lnSpc>
            </a:pPr>
            <a:r>
              <a:rPr lang="pl-PL" sz="2800" b="1" dirty="0" smtClean="0"/>
              <a:t>              Komunalnymi (29 stycznia) </a:t>
            </a:r>
          </a:p>
          <a:p>
            <a:pPr>
              <a:lnSpc>
                <a:spcPct val="150000"/>
              </a:lnSpc>
            </a:pPr>
            <a:r>
              <a:rPr lang="pl-PL" sz="2800" b="1" dirty="0" smtClean="0"/>
              <a:t>	- w galerii handlowej „Zielone Arkady” (5 lutego)       </a:t>
            </a:r>
          </a:p>
          <a:p>
            <a:endParaRPr lang="pl-PL" sz="2800" b="1" dirty="0" smtClean="0"/>
          </a:p>
          <a:p>
            <a:pPr>
              <a:buFont typeface="Arial" pitchFamily="34" charset="0"/>
              <a:buChar char="•"/>
            </a:pPr>
            <a:endParaRPr lang="pl-PL" sz="2800" b="1" dirty="0" smtClean="0"/>
          </a:p>
          <a:p>
            <a:pPr algn="ctr"/>
            <a:endParaRPr lang="pl-PL" sz="2800" b="1" dirty="0" smtClean="0"/>
          </a:p>
          <a:p>
            <a:pPr algn="ctr"/>
            <a:endParaRPr lang="pl-PL" sz="2800" b="1" dirty="0" smtClean="0"/>
          </a:p>
          <a:p>
            <a:pPr algn="ctr"/>
            <a:endParaRPr lang="pl-PL" sz="2500" dirty="0" smtClean="0"/>
          </a:p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 algn="ctr"/>
            <a:r>
              <a:rPr lang="pl-PL" dirty="0" smtClean="0"/>
              <a:t>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www.bydgoszcz.pl</a:t>
            </a:r>
            <a:r>
              <a:rPr lang="pl-PL" sz="1200" dirty="0" smtClean="0">
                <a:solidFill>
                  <a:schemeClr val="bg1"/>
                </a:solidFill>
                <a:latin typeface="Europa" pitchFamily="2" charset="-18"/>
              </a:rPr>
              <a:t>          </a:t>
            </a:r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www.fb.com</a:t>
            </a:r>
            <a:r>
              <a:rPr lang="pl-PL" sz="1200" dirty="0" smtClean="0">
                <a:solidFill>
                  <a:schemeClr val="bg1"/>
                </a:solidFill>
                <a:latin typeface="Europa" pitchFamily="2" charset="-18"/>
              </a:rPr>
              <a:t>/</a:t>
            </a:r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bydgoszczpl</a:t>
            </a:r>
            <a:endParaRPr lang="pl-PL" sz="1200" dirty="0" smtClean="0">
              <a:solidFill>
                <a:schemeClr val="bg1"/>
              </a:solidFill>
              <a:latin typeface="Europa" pitchFamily="2" charset="-1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0" y="0"/>
            <a:ext cx="45719" cy="196145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/>
          <p:cNvSpPr/>
          <p:nvPr/>
        </p:nvSpPr>
        <p:spPr>
          <a:xfrm>
            <a:off x="0" y="2060848"/>
            <a:ext cx="45719" cy="1944216"/>
          </a:xfrm>
          <a:prstGeom prst="rect">
            <a:avLst/>
          </a:prstGeom>
          <a:solidFill>
            <a:srgbClr val="F6DB16"/>
          </a:solidFill>
          <a:ln>
            <a:solidFill>
              <a:srgbClr val="F6DB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4149080"/>
            <a:ext cx="45719" cy="1988840"/>
          </a:xfrm>
          <a:prstGeom prst="rect">
            <a:avLst/>
          </a:prstGeom>
          <a:solidFill>
            <a:srgbClr val="CC3300"/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26" name="Picture 2" descr="C:\Users\okonskil\Desktop\Grafika\1111 Loga i Herb Bydgoszczy\BP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260648"/>
            <a:ext cx="1721768" cy="352962"/>
          </a:xfrm>
          <a:prstGeom prst="rect">
            <a:avLst/>
          </a:prstGeom>
          <a:noFill/>
        </p:spPr>
      </p:pic>
      <p:sp>
        <p:nvSpPr>
          <p:cNvPr id="11" name="pole tekstowe 10"/>
          <p:cNvSpPr txBox="1"/>
          <p:nvPr/>
        </p:nvSpPr>
        <p:spPr>
          <a:xfrm>
            <a:off x="251520" y="836712"/>
            <a:ext cx="8568952" cy="8710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>
                <a:solidFill>
                  <a:schemeClr val="accent1">
                    <a:lumMod val="75000"/>
                  </a:schemeClr>
                </a:solidFill>
              </a:rPr>
              <a:t>KONSULTACJE SPOŁECZNE</a:t>
            </a:r>
          </a:p>
          <a:p>
            <a:pPr algn="ctr"/>
            <a:endParaRPr lang="pl-PL" sz="2500" dirty="0" smtClean="0"/>
          </a:p>
          <a:p>
            <a:pPr algn="ctr"/>
            <a:r>
              <a:rPr lang="pl-PL" sz="2800" b="1" dirty="0" smtClean="0">
                <a:solidFill>
                  <a:srgbClr val="C00000"/>
                </a:solidFill>
              </a:rPr>
              <a:t>ZASADY UTRZYMANIA CZYSTOŚCI I PORZĄDKU NA TERENIE MIASTA</a:t>
            </a:r>
          </a:p>
          <a:p>
            <a:endParaRPr lang="pl-PL" sz="2800" b="1" dirty="0" smtClean="0"/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pl-PL" sz="2800" b="1" dirty="0" smtClean="0"/>
              <a:t> </a:t>
            </a:r>
            <a:r>
              <a:rPr lang="pl-PL" sz="2800" b="1" dirty="0" smtClean="0">
                <a:solidFill>
                  <a:schemeClr val="accent1">
                    <a:lumMod val="75000"/>
                  </a:schemeClr>
                </a:solidFill>
              </a:rPr>
              <a:t>SPOTKANIA: </a:t>
            </a:r>
          </a:p>
          <a:p>
            <a:pPr>
              <a:lnSpc>
                <a:spcPct val="150000"/>
              </a:lnSpc>
            </a:pPr>
            <a:r>
              <a:rPr lang="pl-PL" sz="2800" b="1" dirty="0" smtClean="0"/>
              <a:t>	- z Rodzinnymi Ogródkami Działkowymi </a:t>
            </a:r>
          </a:p>
          <a:p>
            <a:pPr>
              <a:lnSpc>
                <a:spcPct val="150000"/>
              </a:lnSpc>
            </a:pPr>
            <a:r>
              <a:rPr lang="pl-PL" sz="2800" b="1" dirty="0" smtClean="0"/>
              <a:t>	- z Regionalnym Związkiem Rewizyjnym 		 </a:t>
            </a:r>
          </a:p>
          <a:p>
            <a:pPr>
              <a:lnSpc>
                <a:spcPct val="150000"/>
              </a:lnSpc>
            </a:pPr>
            <a:r>
              <a:rPr lang="pl-PL" sz="2800" b="1" dirty="0" smtClean="0"/>
              <a:t>             </a:t>
            </a:r>
            <a:r>
              <a:rPr lang="pl-PL" sz="2800" b="1" dirty="0" smtClean="0"/>
              <a:t>    Spółdzielni </a:t>
            </a:r>
            <a:r>
              <a:rPr lang="pl-PL" sz="2800" b="1" dirty="0" smtClean="0"/>
              <a:t>Mieszkaniowych  	</a:t>
            </a:r>
          </a:p>
          <a:p>
            <a:pPr>
              <a:lnSpc>
                <a:spcPct val="150000"/>
              </a:lnSpc>
            </a:pPr>
            <a:r>
              <a:rPr lang="pl-PL" sz="2800" b="1" dirty="0" smtClean="0"/>
              <a:t>	- z Przewodniczącymi Rad Osiedli </a:t>
            </a:r>
          </a:p>
          <a:p>
            <a:endParaRPr lang="pl-PL" sz="2800" b="1" dirty="0" smtClean="0"/>
          </a:p>
          <a:p>
            <a:pPr>
              <a:buFont typeface="Arial" pitchFamily="34" charset="0"/>
              <a:buChar char="•"/>
            </a:pPr>
            <a:endParaRPr lang="pl-PL" sz="2800" b="1" dirty="0" smtClean="0"/>
          </a:p>
          <a:p>
            <a:pPr algn="ctr"/>
            <a:endParaRPr lang="pl-PL" sz="2800" b="1" dirty="0" smtClean="0"/>
          </a:p>
          <a:p>
            <a:pPr algn="ctr"/>
            <a:endParaRPr lang="pl-PL" sz="2800" b="1" dirty="0" smtClean="0"/>
          </a:p>
          <a:p>
            <a:pPr algn="ctr"/>
            <a:endParaRPr lang="pl-PL" sz="2500" dirty="0" smtClean="0"/>
          </a:p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 algn="ctr"/>
            <a:r>
              <a:rPr lang="pl-PL" dirty="0" smtClean="0"/>
              <a:t>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www.bydgoszcz.pl</a:t>
            </a:r>
            <a:r>
              <a:rPr lang="pl-PL" sz="1200" dirty="0" smtClean="0">
                <a:solidFill>
                  <a:schemeClr val="bg1"/>
                </a:solidFill>
                <a:latin typeface="Europa" pitchFamily="2" charset="-18"/>
              </a:rPr>
              <a:t>          </a:t>
            </a:r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www.fb.com</a:t>
            </a:r>
            <a:r>
              <a:rPr lang="pl-PL" sz="1200" dirty="0" smtClean="0">
                <a:solidFill>
                  <a:schemeClr val="bg1"/>
                </a:solidFill>
                <a:latin typeface="Europa" pitchFamily="2" charset="-18"/>
              </a:rPr>
              <a:t>/</a:t>
            </a:r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bydgoszczpl</a:t>
            </a:r>
            <a:endParaRPr lang="pl-PL" sz="1200" dirty="0" smtClean="0">
              <a:solidFill>
                <a:schemeClr val="bg1"/>
              </a:solidFill>
              <a:latin typeface="Europa" pitchFamily="2" charset="-1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0" y="0"/>
            <a:ext cx="45719" cy="196145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/>
          <p:cNvSpPr/>
          <p:nvPr/>
        </p:nvSpPr>
        <p:spPr>
          <a:xfrm>
            <a:off x="0" y="2060848"/>
            <a:ext cx="45719" cy="1944216"/>
          </a:xfrm>
          <a:prstGeom prst="rect">
            <a:avLst/>
          </a:prstGeom>
          <a:solidFill>
            <a:srgbClr val="F6DB16"/>
          </a:solidFill>
          <a:ln>
            <a:solidFill>
              <a:srgbClr val="F6DB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4149080"/>
            <a:ext cx="45719" cy="1988840"/>
          </a:xfrm>
          <a:prstGeom prst="rect">
            <a:avLst/>
          </a:prstGeom>
          <a:solidFill>
            <a:srgbClr val="CC3300"/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26" name="Picture 2" descr="C:\Users\okonskil\Desktop\Grafika\1111 Loga i Herb Bydgoszczy\BP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260648"/>
            <a:ext cx="1721768" cy="352962"/>
          </a:xfrm>
          <a:prstGeom prst="rect">
            <a:avLst/>
          </a:prstGeom>
          <a:noFill/>
        </p:spPr>
      </p:pic>
      <p:sp>
        <p:nvSpPr>
          <p:cNvPr id="11" name="pole tekstowe 10"/>
          <p:cNvSpPr txBox="1"/>
          <p:nvPr/>
        </p:nvSpPr>
        <p:spPr>
          <a:xfrm>
            <a:off x="251520" y="836712"/>
            <a:ext cx="8568952" cy="8248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>
                <a:solidFill>
                  <a:schemeClr val="accent1">
                    <a:lumMod val="75000"/>
                  </a:schemeClr>
                </a:solidFill>
              </a:rPr>
              <a:t>KONSULTACJE SPOŁECZNE</a:t>
            </a:r>
          </a:p>
          <a:p>
            <a:pPr algn="ctr"/>
            <a:endParaRPr lang="pl-PL" sz="2500" dirty="0" smtClean="0"/>
          </a:p>
          <a:p>
            <a:pPr algn="ctr"/>
            <a:r>
              <a:rPr lang="pl-PL" sz="5000" b="1" dirty="0" smtClean="0"/>
              <a:t>ZEBRANO</a:t>
            </a:r>
          </a:p>
          <a:p>
            <a:pPr algn="ctr"/>
            <a:r>
              <a:rPr lang="pl-PL" sz="10000" b="1" dirty="0" smtClean="0">
                <a:solidFill>
                  <a:srgbClr val="C00000"/>
                </a:solidFill>
              </a:rPr>
              <a:t>1712 </a:t>
            </a:r>
            <a:r>
              <a:rPr lang="pl-PL" sz="10000" b="1" dirty="0" smtClean="0"/>
              <a:t/>
            </a:r>
            <a:br>
              <a:rPr lang="pl-PL" sz="10000" b="1" dirty="0" smtClean="0"/>
            </a:br>
            <a:r>
              <a:rPr lang="pl-PL" sz="5000" b="1" dirty="0" smtClean="0"/>
              <a:t>UWAG I KOMENTARZY</a:t>
            </a:r>
          </a:p>
          <a:p>
            <a:pPr algn="ctr"/>
            <a:r>
              <a:rPr lang="pl-PL" sz="5000" b="1" dirty="0" smtClean="0"/>
              <a:t>MIESZKAŃCÓW   </a:t>
            </a:r>
          </a:p>
          <a:p>
            <a:endParaRPr lang="pl-PL" sz="2800" b="1" dirty="0" smtClean="0"/>
          </a:p>
          <a:p>
            <a:pPr>
              <a:buFont typeface="Arial" pitchFamily="34" charset="0"/>
              <a:buChar char="•"/>
            </a:pPr>
            <a:endParaRPr lang="pl-PL" sz="2800" b="1" dirty="0" smtClean="0"/>
          </a:p>
          <a:p>
            <a:pPr algn="ctr"/>
            <a:endParaRPr lang="pl-PL" sz="2800" b="1" dirty="0" smtClean="0"/>
          </a:p>
          <a:p>
            <a:pPr algn="ctr"/>
            <a:endParaRPr lang="pl-PL" sz="2800" b="1" dirty="0" smtClean="0"/>
          </a:p>
          <a:p>
            <a:pPr algn="ctr"/>
            <a:endParaRPr lang="pl-PL" sz="2500" dirty="0" smtClean="0"/>
          </a:p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 algn="ctr"/>
            <a:r>
              <a:rPr lang="pl-PL" dirty="0" smtClean="0"/>
              <a:t>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www.bydgoszcz.pl</a:t>
            </a:r>
            <a:r>
              <a:rPr lang="pl-PL" sz="1200" dirty="0" smtClean="0">
                <a:solidFill>
                  <a:schemeClr val="bg1"/>
                </a:solidFill>
                <a:latin typeface="Europa" pitchFamily="2" charset="-18"/>
              </a:rPr>
              <a:t>          </a:t>
            </a:r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www.fb.com</a:t>
            </a:r>
            <a:r>
              <a:rPr lang="pl-PL" sz="1200" dirty="0" smtClean="0">
                <a:solidFill>
                  <a:schemeClr val="bg1"/>
                </a:solidFill>
                <a:latin typeface="Europa" pitchFamily="2" charset="-18"/>
              </a:rPr>
              <a:t>/</a:t>
            </a:r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bydgoszczpl</a:t>
            </a:r>
            <a:endParaRPr lang="pl-PL" sz="1200" dirty="0" smtClean="0">
              <a:solidFill>
                <a:schemeClr val="bg1"/>
              </a:solidFill>
              <a:latin typeface="Europa" pitchFamily="2" charset="-1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0" y="0"/>
            <a:ext cx="45719" cy="196145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/>
          <p:cNvSpPr/>
          <p:nvPr/>
        </p:nvSpPr>
        <p:spPr>
          <a:xfrm>
            <a:off x="0" y="2060848"/>
            <a:ext cx="45719" cy="1944216"/>
          </a:xfrm>
          <a:prstGeom prst="rect">
            <a:avLst/>
          </a:prstGeom>
          <a:solidFill>
            <a:srgbClr val="F6DB16"/>
          </a:solidFill>
          <a:ln>
            <a:solidFill>
              <a:srgbClr val="F6DB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4149080"/>
            <a:ext cx="45719" cy="1988840"/>
          </a:xfrm>
          <a:prstGeom prst="rect">
            <a:avLst/>
          </a:prstGeom>
          <a:solidFill>
            <a:srgbClr val="CC3300"/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26" name="Picture 2" descr="C:\Users\okonskil\Desktop\Grafika\1111 Loga i Herb Bydgoszczy\BP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260648"/>
            <a:ext cx="1721768" cy="352962"/>
          </a:xfrm>
          <a:prstGeom prst="rect">
            <a:avLst/>
          </a:prstGeom>
          <a:noFill/>
        </p:spPr>
      </p:pic>
      <p:sp>
        <p:nvSpPr>
          <p:cNvPr id="12" name="pole tekstowe 11"/>
          <p:cNvSpPr txBox="1"/>
          <p:nvPr/>
        </p:nvSpPr>
        <p:spPr>
          <a:xfrm>
            <a:off x="251520" y="1194707"/>
            <a:ext cx="8568952" cy="8787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300" b="1" dirty="0" smtClean="0">
                <a:solidFill>
                  <a:schemeClr val="accent1">
                    <a:lumMod val="75000"/>
                  </a:schemeClr>
                </a:solidFill>
              </a:rPr>
              <a:t>Wyniki konsultacji społecznych</a:t>
            </a:r>
            <a:endParaRPr lang="pl-PL" sz="33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pl-PL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pl-PL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Arial" pitchFamily="34" charset="0"/>
              <a:buChar char="•"/>
            </a:pPr>
            <a:r>
              <a:rPr lang="pl-PL" sz="2800" dirty="0" smtClean="0">
                <a:solidFill>
                  <a:srgbClr val="000000"/>
                </a:solidFill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lang="pl-PL" sz="2800" b="1" dirty="0">
                <a:solidFill>
                  <a:srgbClr val="000000"/>
                </a:solidFill>
                <a:latin typeface="+mj-lt"/>
                <a:ea typeface="Calibri" pitchFamily="34" charset="0"/>
                <a:cs typeface="Times New Roman" pitchFamily="18" charset="0"/>
              </a:rPr>
              <a:t>odbiór odpadów ulegających biodegradacji (odpady </a:t>
            </a:r>
            <a:r>
              <a:rPr lang="pl-PL" sz="2800" b="1" dirty="0" smtClean="0">
                <a:solidFill>
                  <a:srgbClr val="000000"/>
                </a:solidFill>
                <a:latin typeface="+mj-lt"/>
                <a:ea typeface="Calibri" pitchFamily="34" charset="0"/>
                <a:cs typeface="Times New Roman" pitchFamily="18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</a:pPr>
            <a:r>
              <a:rPr lang="pl-PL" sz="2800" b="1" dirty="0" smtClean="0">
                <a:solidFill>
                  <a:srgbClr val="000000"/>
                </a:solidFill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lang="pl-PL" sz="2800" b="1" dirty="0" smtClean="0">
                <a:solidFill>
                  <a:srgbClr val="000000"/>
                </a:solidFill>
                <a:latin typeface="+mj-lt"/>
                <a:ea typeface="Calibri" pitchFamily="34" charset="0"/>
                <a:cs typeface="Times New Roman" pitchFamily="18" charset="0"/>
              </a:rPr>
              <a:t>  </a:t>
            </a:r>
            <a:r>
              <a:rPr lang="pl-PL" sz="2800" b="1" dirty="0" smtClean="0">
                <a:solidFill>
                  <a:srgbClr val="000000"/>
                </a:solidFill>
                <a:latin typeface="+mj-lt"/>
                <a:ea typeface="Calibri" pitchFamily="34" charset="0"/>
                <a:cs typeface="Times New Roman" pitchFamily="18" charset="0"/>
              </a:rPr>
              <a:t>kuchenne </a:t>
            </a:r>
            <a:r>
              <a:rPr lang="pl-PL" sz="2800" b="1" dirty="0">
                <a:solidFill>
                  <a:srgbClr val="000000"/>
                </a:solidFill>
                <a:latin typeface="+mj-lt"/>
                <a:ea typeface="Calibri" pitchFamily="34" charset="0"/>
                <a:cs typeface="Times New Roman" pitchFamily="18" charset="0"/>
              </a:rPr>
              <a:t>pochodzenia roślinnego) przez cały rok </a:t>
            </a:r>
            <a:endParaRPr lang="pl-PL" sz="2800" b="1" dirty="0" smtClean="0">
              <a:solidFill>
                <a:srgbClr val="000000"/>
              </a:solidFill>
              <a:latin typeface="+mj-lt"/>
              <a:ea typeface="Calibri" pitchFamily="34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Arial" pitchFamily="34" charset="0"/>
              <a:buChar char="•"/>
            </a:pPr>
            <a:endParaRPr lang="pl-PL" sz="2800" b="1" dirty="0">
              <a:solidFill>
                <a:srgbClr val="000000"/>
              </a:solidFill>
              <a:latin typeface="+mj-lt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Arial" pitchFamily="34" charset="0"/>
              <a:buChar char="•"/>
            </a:pPr>
            <a:r>
              <a:rPr lang="pl-PL" sz="2800" b="1" dirty="0" smtClean="0">
                <a:solidFill>
                  <a:srgbClr val="000000"/>
                </a:solidFill>
                <a:latin typeface="+mj-lt"/>
                <a:ea typeface="Calibri" pitchFamily="34" charset="0"/>
                <a:cs typeface="Times New Roman" pitchFamily="18" charset="0"/>
              </a:rPr>
              <a:t> częstsze odbiory </a:t>
            </a:r>
            <a:r>
              <a:rPr lang="pl-PL" sz="2800" b="1" dirty="0" smtClean="0">
                <a:solidFill>
                  <a:srgbClr val="000000"/>
                </a:solidFill>
                <a:latin typeface="+mj-lt"/>
                <a:ea typeface="Calibri" pitchFamily="34" charset="0"/>
                <a:cs typeface="Times New Roman" pitchFamily="18" charset="0"/>
              </a:rPr>
              <a:t>odpadów wielkogabarytowych </a:t>
            </a:r>
            <a:endParaRPr lang="pl-PL" sz="2800" b="1" dirty="0" smtClean="0">
              <a:solidFill>
                <a:srgbClr val="000000"/>
              </a:solidFill>
              <a:latin typeface="+mj-lt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</a:pPr>
            <a:r>
              <a:rPr lang="pl-PL" sz="2800" b="1" dirty="0" smtClean="0">
                <a:solidFill>
                  <a:srgbClr val="000000"/>
                </a:solidFill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lang="pl-PL" sz="2800" b="1" dirty="0" smtClean="0">
                <a:solidFill>
                  <a:srgbClr val="000000"/>
                </a:solidFill>
                <a:latin typeface="+mj-lt"/>
                <a:ea typeface="Calibri" pitchFamily="34" charset="0"/>
                <a:cs typeface="Times New Roman" pitchFamily="18" charset="0"/>
              </a:rPr>
              <a:t>  </a:t>
            </a:r>
            <a:r>
              <a:rPr lang="pl-PL" sz="2800" b="1" dirty="0" smtClean="0">
                <a:solidFill>
                  <a:srgbClr val="000000"/>
                </a:solidFill>
                <a:latin typeface="+mj-lt"/>
                <a:ea typeface="Calibri" pitchFamily="34" charset="0"/>
                <a:cs typeface="Times New Roman" pitchFamily="18" charset="0"/>
              </a:rPr>
              <a:t>z zabudowy wielorodzinnej – dwa razy w miesiącu</a:t>
            </a:r>
            <a:endParaRPr lang="pl-PL" sz="2800" b="1" dirty="0" smtClean="0">
              <a:solidFill>
                <a:srgbClr val="000000"/>
              </a:solidFill>
              <a:latin typeface="+mj-lt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Arial" pitchFamily="34" charset="0"/>
              <a:buChar char="•"/>
            </a:pPr>
            <a:endParaRPr lang="pl-PL" sz="2800" b="1" dirty="0">
              <a:solidFill>
                <a:srgbClr val="000000"/>
              </a:solidFill>
              <a:latin typeface="+mj-lt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</a:pPr>
            <a:endParaRPr lang="pl-PL" sz="2800" b="1" dirty="0" smtClean="0">
              <a:latin typeface="+mj-lt"/>
              <a:cs typeface="Arial" pitchFamily="34" charset="0"/>
            </a:endParaRPr>
          </a:p>
          <a:p>
            <a:pPr algn="ctr">
              <a:buClr>
                <a:srgbClr val="C00000"/>
              </a:buClr>
            </a:pPr>
            <a:r>
              <a:rPr lang="pl-PL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algn="ctr"/>
            <a:endParaRPr lang="pl-PL" sz="2500" dirty="0" smtClean="0"/>
          </a:p>
          <a:p>
            <a:endParaRPr lang="pl-PL" sz="2800" b="1" dirty="0" smtClean="0"/>
          </a:p>
          <a:p>
            <a:pPr>
              <a:buFont typeface="Arial" pitchFamily="34" charset="0"/>
              <a:buChar char="•"/>
            </a:pPr>
            <a:endParaRPr lang="pl-PL" sz="2800" b="1" dirty="0" smtClean="0"/>
          </a:p>
          <a:p>
            <a:pPr algn="ctr"/>
            <a:endParaRPr lang="pl-PL" sz="2800" b="1" dirty="0" smtClean="0"/>
          </a:p>
          <a:p>
            <a:pPr algn="ctr"/>
            <a:endParaRPr lang="pl-PL" sz="2800" b="1" dirty="0" smtClean="0"/>
          </a:p>
          <a:p>
            <a:pPr algn="ctr"/>
            <a:endParaRPr lang="pl-PL" sz="2500" dirty="0" smtClean="0"/>
          </a:p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 algn="ctr"/>
            <a:r>
              <a:rPr lang="pl-PL" dirty="0" smtClean="0"/>
              <a:t>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www.bydgoszcz.pl</a:t>
            </a:r>
            <a:r>
              <a:rPr lang="pl-PL" sz="1200" dirty="0" smtClean="0">
                <a:solidFill>
                  <a:schemeClr val="bg1"/>
                </a:solidFill>
                <a:latin typeface="Europa" pitchFamily="2" charset="-18"/>
              </a:rPr>
              <a:t>          </a:t>
            </a:r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www.fb.com</a:t>
            </a:r>
            <a:r>
              <a:rPr lang="pl-PL" sz="1200" dirty="0" smtClean="0">
                <a:solidFill>
                  <a:schemeClr val="bg1"/>
                </a:solidFill>
                <a:latin typeface="Europa" pitchFamily="2" charset="-18"/>
              </a:rPr>
              <a:t>/</a:t>
            </a:r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bydgoszczpl</a:t>
            </a:r>
            <a:endParaRPr lang="pl-PL" sz="1200" dirty="0" smtClean="0">
              <a:solidFill>
                <a:schemeClr val="bg1"/>
              </a:solidFill>
              <a:latin typeface="Europa" pitchFamily="2" charset="-1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0" y="0"/>
            <a:ext cx="45719" cy="196145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/>
          <p:cNvSpPr/>
          <p:nvPr/>
        </p:nvSpPr>
        <p:spPr>
          <a:xfrm>
            <a:off x="0" y="2060848"/>
            <a:ext cx="45719" cy="1944216"/>
          </a:xfrm>
          <a:prstGeom prst="rect">
            <a:avLst/>
          </a:prstGeom>
          <a:solidFill>
            <a:srgbClr val="F6DB16"/>
          </a:solidFill>
          <a:ln>
            <a:solidFill>
              <a:srgbClr val="F6DB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4149080"/>
            <a:ext cx="45719" cy="1988840"/>
          </a:xfrm>
          <a:prstGeom prst="rect">
            <a:avLst/>
          </a:prstGeom>
          <a:solidFill>
            <a:srgbClr val="CC3300"/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26" name="Picture 2" descr="C:\Users\okonskil\Desktop\Grafika\1111 Loga i Herb Bydgoszczy\BP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260648"/>
            <a:ext cx="1721768" cy="352962"/>
          </a:xfrm>
          <a:prstGeom prst="rect">
            <a:avLst/>
          </a:prstGeom>
          <a:noFill/>
        </p:spPr>
      </p:pic>
      <p:sp>
        <p:nvSpPr>
          <p:cNvPr id="12" name="pole tekstowe 11"/>
          <p:cNvSpPr txBox="1"/>
          <p:nvPr/>
        </p:nvSpPr>
        <p:spPr>
          <a:xfrm>
            <a:off x="251520" y="1196752"/>
            <a:ext cx="8568952" cy="89716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300" b="1" dirty="0" smtClean="0">
                <a:solidFill>
                  <a:schemeClr val="accent1">
                    <a:lumMod val="75000"/>
                  </a:schemeClr>
                </a:solidFill>
              </a:rPr>
              <a:t>Wyniki konsultacji społecznych</a:t>
            </a:r>
          </a:p>
          <a:p>
            <a:pPr algn="ctr"/>
            <a:endParaRPr lang="pl-PL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pl-PL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Arial" pitchFamily="34" charset="0"/>
              <a:buChar char="•"/>
            </a:pPr>
            <a:r>
              <a:rPr lang="pl-PL" sz="28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pl-PL" sz="2800" b="1" dirty="0" smtClean="0">
                <a:solidFill>
                  <a:srgbClr val="000000"/>
                </a:solidFill>
                <a:latin typeface="+mj-lt"/>
                <a:ea typeface="Calibri" pitchFamily="34" charset="0"/>
                <a:cs typeface="Times New Roman" pitchFamily="18" charset="0"/>
              </a:rPr>
              <a:t>zwiększenie frakcji odpadów przyjmowanych w PSZOK </a:t>
            </a:r>
            <a:r>
              <a:rPr lang="pl-PL" sz="2800" b="1" dirty="0" smtClean="0">
                <a:solidFill>
                  <a:srgbClr val="000000"/>
                </a:solidFill>
                <a:latin typeface="+mj-lt"/>
                <a:ea typeface="Calibri" pitchFamily="34" charset="0"/>
                <a:cs typeface="Times New Roman" pitchFamily="18" charset="0"/>
              </a:rPr>
              <a:t>  </a:t>
            </a:r>
            <a:endParaRPr lang="pl-PL" sz="2800" b="1" dirty="0" smtClean="0">
              <a:solidFill>
                <a:srgbClr val="000000"/>
              </a:solidFill>
              <a:latin typeface="+mj-lt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Arial" pitchFamily="34" charset="0"/>
              <a:buChar char="•"/>
            </a:pPr>
            <a:r>
              <a:rPr lang="pl-PL" sz="2800" b="1" dirty="0" smtClean="0">
                <a:solidFill>
                  <a:srgbClr val="000000"/>
                </a:solidFill>
                <a:latin typeface="+mj-lt"/>
                <a:ea typeface="Calibri" pitchFamily="34" charset="0"/>
                <a:cs typeface="Times New Roman" pitchFamily="18" charset="0"/>
              </a:rPr>
              <a:t> odbiór dodatkowej frakcji BIO</a:t>
            </a:r>
            <a:endParaRPr lang="pl-PL" sz="800" b="1" dirty="0" smtClean="0">
              <a:latin typeface="+mj-lt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Arial" pitchFamily="34" charset="0"/>
              <a:buChar char="•"/>
            </a:pPr>
            <a:r>
              <a:rPr lang="pl-PL" sz="2800" b="1" dirty="0" smtClean="0">
                <a:solidFill>
                  <a:srgbClr val="000000"/>
                </a:solidFill>
                <a:latin typeface="+mj-lt"/>
                <a:ea typeface="Calibri" pitchFamily="34" charset="0"/>
                <a:cs typeface="Times New Roman" pitchFamily="18" charset="0"/>
              </a:rPr>
              <a:t> odbiór odpadów przez cały </a:t>
            </a:r>
            <a:r>
              <a:rPr lang="pl-PL" sz="2800" b="1" dirty="0" smtClean="0">
                <a:solidFill>
                  <a:srgbClr val="000000"/>
                </a:solidFill>
                <a:latin typeface="+mj-lt"/>
                <a:ea typeface="Calibri" pitchFamily="34" charset="0"/>
                <a:cs typeface="Times New Roman" pitchFamily="18" charset="0"/>
              </a:rPr>
              <a:t>rok z </a:t>
            </a:r>
            <a:r>
              <a:rPr lang="pl-PL" sz="2800" b="1" dirty="0" smtClean="0">
                <a:solidFill>
                  <a:srgbClr val="000000"/>
                </a:solidFill>
                <a:latin typeface="+mj-lt"/>
                <a:ea typeface="Calibri" pitchFamily="34" charset="0"/>
                <a:cs typeface="Times New Roman" pitchFamily="18" charset="0"/>
              </a:rPr>
              <a:t>Rodzinnych Ogrodów </a:t>
            </a:r>
            <a:r>
              <a:rPr lang="pl-PL" sz="2800" b="1" dirty="0" smtClean="0">
                <a:solidFill>
                  <a:srgbClr val="000000"/>
                </a:solidFill>
                <a:latin typeface="+mj-lt"/>
                <a:ea typeface="Calibri" pitchFamily="34" charset="0"/>
                <a:cs typeface="Times New Roman" pitchFamily="18" charset="0"/>
              </a:rPr>
              <a:t> 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</a:pPr>
            <a:r>
              <a:rPr lang="pl-PL" sz="2800" b="1" dirty="0" smtClean="0">
                <a:solidFill>
                  <a:srgbClr val="000000"/>
                </a:solidFill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lang="pl-PL" sz="2800" b="1" dirty="0" smtClean="0">
                <a:solidFill>
                  <a:srgbClr val="000000"/>
                </a:solidFill>
                <a:latin typeface="+mj-lt"/>
                <a:ea typeface="Calibri" pitchFamily="34" charset="0"/>
                <a:cs typeface="Times New Roman" pitchFamily="18" charset="0"/>
              </a:rPr>
              <a:t>  </a:t>
            </a:r>
            <a:r>
              <a:rPr lang="pl-PL" sz="2800" b="1" dirty="0" smtClean="0">
                <a:solidFill>
                  <a:srgbClr val="000000"/>
                </a:solidFill>
                <a:latin typeface="+mj-lt"/>
                <a:ea typeface="Calibri" pitchFamily="34" charset="0"/>
                <a:cs typeface="Times New Roman" pitchFamily="18" charset="0"/>
              </a:rPr>
              <a:t>Działkowych</a:t>
            </a:r>
            <a:endParaRPr lang="pl-PL" sz="4000" b="1" dirty="0" smtClean="0">
              <a:latin typeface="+mj-lt"/>
              <a:cs typeface="Arial" pitchFamily="34" charset="0"/>
            </a:endParaRPr>
          </a:p>
          <a:p>
            <a:pPr algn="ctr"/>
            <a:endParaRPr lang="pl-PL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pl-PL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algn="ctr"/>
            <a:endParaRPr lang="pl-PL" sz="2500" dirty="0" smtClean="0"/>
          </a:p>
          <a:p>
            <a:endParaRPr lang="pl-PL" sz="2800" b="1" dirty="0" smtClean="0"/>
          </a:p>
          <a:p>
            <a:pPr>
              <a:buFont typeface="Arial" pitchFamily="34" charset="0"/>
              <a:buChar char="•"/>
            </a:pPr>
            <a:endParaRPr lang="pl-PL" sz="2800" b="1" dirty="0" smtClean="0"/>
          </a:p>
          <a:p>
            <a:pPr algn="ctr"/>
            <a:endParaRPr lang="pl-PL" sz="2800" b="1" dirty="0" smtClean="0"/>
          </a:p>
          <a:p>
            <a:pPr algn="ctr"/>
            <a:endParaRPr lang="pl-PL" sz="2800" b="1" dirty="0" smtClean="0"/>
          </a:p>
          <a:p>
            <a:pPr algn="ctr"/>
            <a:endParaRPr lang="pl-PL" sz="2500" dirty="0" smtClean="0"/>
          </a:p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 algn="ctr"/>
            <a:r>
              <a:rPr lang="pl-PL" dirty="0" smtClean="0"/>
              <a:t>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az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1111"/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6804248" y="260648"/>
            <a:ext cx="2016224" cy="1440160"/>
          </a:xfrm>
          <a:prstGeom prst="rect">
            <a:avLst/>
          </a:prstGeom>
          <a:solidFill>
            <a:schemeClr val="bg2"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Obraz 8" descr="Bydgoszcz-logo bez tła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48034" y="404664"/>
            <a:ext cx="1474863" cy="12241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www.bydgoszcz.pl</a:t>
            </a:r>
            <a:r>
              <a:rPr lang="pl-PL" sz="1200" dirty="0" smtClean="0">
                <a:solidFill>
                  <a:schemeClr val="bg1"/>
                </a:solidFill>
                <a:latin typeface="Europa" pitchFamily="2" charset="-18"/>
              </a:rPr>
              <a:t>          </a:t>
            </a:r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www.fb.com</a:t>
            </a:r>
            <a:r>
              <a:rPr lang="pl-PL" sz="1200" dirty="0" smtClean="0">
                <a:solidFill>
                  <a:schemeClr val="bg1"/>
                </a:solidFill>
                <a:latin typeface="Europa" pitchFamily="2" charset="-18"/>
              </a:rPr>
              <a:t>/</a:t>
            </a:r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bydgoszczpl</a:t>
            </a:r>
            <a:endParaRPr lang="pl-PL" sz="1200" dirty="0" smtClean="0">
              <a:solidFill>
                <a:schemeClr val="bg1"/>
              </a:solidFill>
              <a:latin typeface="Europa" pitchFamily="2" charset="-1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0" y="0"/>
            <a:ext cx="45719" cy="196145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/>
          <p:cNvSpPr/>
          <p:nvPr/>
        </p:nvSpPr>
        <p:spPr>
          <a:xfrm>
            <a:off x="0" y="2060848"/>
            <a:ext cx="45719" cy="1944216"/>
          </a:xfrm>
          <a:prstGeom prst="rect">
            <a:avLst/>
          </a:prstGeom>
          <a:solidFill>
            <a:srgbClr val="F6DB16"/>
          </a:solidFill>
          <a:ln>
            <a:solidFill>
              <a:srgbClr val="F6DB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4149080"/>
            <a:ext cx="45719" cy="1988840"/>
          </a:xfrm>
          <a:prstGeom prst="rect">
            <a:avLst/>
          </a:prstGeom>
          <a:solidFill>
            <a:srgbClr val="CC3300"/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26" name="Picture 2" descr="C:\Users\okonskil\Desktop\Grafika\1111 Loga i Herb Bydgoszczy\BP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260648"/>
            <a:ext cx="1721768" cy="352962"/>
          </a:xfrm>
          <a:prstGeom prst="rect">
            <a:avLst/>
          </a:prstGeom>
          <a:noFill/>
        </p:spPr>
      </p:pic>
      <p:sp>
        <p:nvSpPr>
          <p:cNvPr id="11" name="pole tekstowe 10"/>
          <p:cNvSpPr txBox="1"/>
          <p:nvPr/>
        </p:nvSpPr>
        <p:spPr>
          <a:xfrm>
            <a:off x="395536" y="1496397"/>
            <a:ext cx="8424936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600" b="1" dirty="0" smtClean="0">
                <a:solidFill>
                  <a:schemeClr val="accent1">
                    <a:lumMod val="75000"/>
                  </a:schemeClr>
                </a:solidFill>
              </a:rPr>
              <a:t>Punkty selektywnej zbiórki odpadów komunalnych (PSZOK)</a:t>
            </a:r>
          </a:p>
          <a:p>
            <a:pPr algn="ctr"/>
            <a:r>
              <a:rPr lang="pl-PL" sz="2200" dirty="0" smtClean="0"/>
              <a:t>(czynne codziennie w godz. 8-20, z wyłączeniem niedziel i świąt)</a:t>
            </a:r>
            <a:endParaRPr lang="pl-PL" sz="22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pl-PL" sz="2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</a:pPr>
            <a:r>
              <a:rPr lang="pl-PL" sz="2800" dirty="0" smtClean="0"/>
              <a:t> </a:t>
            </a:r>
            <a:r>
              <a:rPr lang="pl-PL" sz="2800" b="1" dirty="0" smtClean="0"/>
              <a:t>ul. Ołowiana </a:t>
            </a:r>
            <a:r>
              <a:rPr lang="pl-PL" sz="2800" b="1" dirty="0" smtClean="0"/>
              <a:t>43</a:t>
            </a:r>
            <a:endParaRPr lang="pl-PL" sz="2800" b="1" dirty="0" smtClean="0"/>
          </a:p>
          <a:p>
            <a:pPr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</a:pPr>
            <a:r>
              <a:rPr lang="pl-PL" sz="2800" b="1" dirty="0" smtClean="0"/>
              <a:t> ul. Jasiniecka </a:t>
            </a:r>
            <a:r>
              <a:rPr lang="pl-PL" sz="2800" b="1" dirty="0" smtClean="0"/>
              <a:t>7a</a:t>
            </a:r>
            <a:endParaRPr lang="pl-PL" sz="2800" b="1" dirty="0" smtClean="0"/>
          </a:p>
          <a:p>
            <a:pPr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</a:pPr>
            <a:r>
              <a:rPr lang="pl-PL" sz="2800" b="1" dirty="0" smtClean="0"/>
              <a:t> ul. Inwalidów </a:t>
            </a:r>
            <a:r>
              <a:rPr lang="pl-PL" sz="2800" b="1" dirty="0" smtClean="0"/>
              <a:t>15</a:t>
            </a:r>
            <a:endParaRPr lang="pl-PL" sz="2800" b="1" dirty="0" smtClean="0"/>
          </a:p>
          <a:p>
            <a:pPr>
              <a:buFont typeface="Arial" pitchFamily="34" charset="0"/>
              <a:buChar char="•"/>
            </a:pPr>
            <a:endParaRPr lang="pl-PL" sz="26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230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www.bydgoszcz.pl</a:t>
            </a:r>
            <a:r>
              <a:rPr lang="pl-PL" sz="1200" dirty="0" smtClean="0">
                <a:solidFill>
                  <a:schemeClr val="bg1"/>
                </a:solidFill>
                <a:latin typeface="Europa" pitchFamily="2" charset="-18"/>
              </a:rPr>
              <a:t>          </a:t>
            </a:r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www.fb.com</a:t>
            </a:r>
            <a:r>
              <a:rPr lang="pl-PL" sz="1200" dirty="0" smtClean="0">
                <a:solidFill>
                  <a:schemeClr val="bg1"/>
                </a:solidFill>
                <a:latin typeface="Europa" pitchFamily="2" charset="-18"/>
              </a:rPr>
              <a:t>/</a:t>
            </a:r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bydgoszczpl</a:t>
            </a:r>
            <a:endParaRPr lang="pl-PL" sz="1200" dirty="0" smtClean="0">
              <a:solidFill>
                <a:schemeClr val="bg1"/>
              </a:solidFill>
              <a:latin typeface="Europa" pitchFamily="2" charset="-1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0" y="0"/>
            <a:ext cx="45719" cy="196145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/>
          <p:cNvSpPr/>
          <p:nvPr/>
        </p:nvSpPr>
        <p:spPr>
          <a:xfrm>
            <a:off x="0" y="2060848"/>
            <a:ext cx="45719" cy="1944216"/>
          </a:xfrm>
          <a:prstGeom prst="rect">
            <a:avLst/>
          </a:prstGeom>
          <a:solidFill>
            <a:srgbClr val="F6DB16"/>
          </a:solidFill>
          <a:ln>
            <a:solidFill>
              <a:srgbClr val="F6DB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4149080"/>
            <a:ext cx="45719" cy="1988840"/>
          </a:xfrm>
          <a:prstGeom prst="rect">
            <a:avLst/>
          </a:prstGeom>
          <a:solidFill>
            <a:srgbClr val="CC3300"/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26" name="Picture 2" descr="C:\Users\okonskil\Desktop\Grafika\1111 Loga i Herb Bydgoszczy\BP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260648"/>
            <a:ext cx="1721768" cy="352962"/>
          </a:xfrm>
          <a:prstGeom prst="rect">
            <a:avLst/>
          </a:prstGeom>
          <a:noFill/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63688" y="4869160"/>
            <a:ext cx="5544616" cy="11575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Prostokąt 1"/>
          <p:cNvSpPr/>
          <p:nvPr/>
        </p:nvSpPr>
        <p:spPr>
          <a:xfrm>
            <a:off x="401960" y="1474906"/>
            <a:ext cx="856252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/>
            <a:r>
              <a:rPr lang="pl-PL" sz="2600" b="1" dirty="0" smtClean="0">
                <a:solidFill>
                  <a:schemeClr val="accent1">
                    <a:lumMod val="75000"/>
                  </a:schemeClr>
                </a:solidFill>
              </a:rPr>
              <a:t>Budowa </a:t>
            </a:r>
            <a:r>
              <a:rPr lang="pl-PL" sz="2600" b="1" dirty="0">
                <a:solidFill>
                  <a:schemeClr val="accent1">
                    <a:lumMod val="75000"/>
                  </a:schemeClr>
                </a:solidFill>
              </a:rPr>
              <a:t>miejskich Punktów Selektywnej Zbiórki </a:t>
            </a:r>
            <a:r>
              <a:rPr lang="pl-PL" sz="26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6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600" b="1" dirty="0" smtClean="0">
                <a:solidFill>
                  <a:schemeClr val="accent1">
                    <a:lumMod val="75000"/>
                  </a:schemeClr>
                </a:solidFill>
              </a:rPr>
              <a:t>Odpadów </a:t>
            </a:r>
            <a:r>
              <a:rPr lang="pl-PL" sz="2600" b="1" dirty="0">
                <a:solidFill>
                  <a:schemeClr val="accent1">
                    <a:lumMod val="75000"/>
                  </a:schemeClr>
                </a:solidFill>
              </a:rPr>
              <a:t>Komunalnych w </a:t>
            </a:r>
            <a:r>
              <a:rPr lang="pl-PL" sz="2600" b="1" dirty="0" smtClean="0">
                <a:solidFill>
                  <a:schemeClr val="accent1">
                    <a:lumMod val="75000"/>
                  </a:schemeClr>
                </a:solidFill>
              </a:rPr>
              <a:t>Bydgoszczy</a:t>
            </a:r>
          </a:p>
          <a:p>
            <a:pPr algn="ctr" fontAlgn="b"/>
            <a:endParaRPr lang="pl-PL" sz="28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fontAlgn="b"/>
            <a:r>
              <a:rPr lang="pl-PL" sz="2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Wartość </a:t>
            </a:r>
            <a:r>
              <a:rPr lang="pl-PL" sz="2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projektu: 				8.247.348.77 zł</a:t>
            </a:r>
          </a:p>
          <a:p>
            <a:pPr fontAlgn="b"/>
            <a:r>
              <a:rPr lang="pl-PL" sz="2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Dofinansowanie ze środków UE: 	5.703.492.24 zł</a:t>
            </a:r>
          </a:p>
          <a:p>
            <a:pPr fontAlgn="b"/>
            <a:r>
              <a:rPr lang="pl-PL" sz="2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Budżet Miasta Bydgoszczy: 		2.543.856,53 zł</a:t>
            </a:r>
            <a:endParaRPr lang="pl-PL" sz="28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 fontAlgn="b"/>
            <a:endParaRPr lang="pl-PL" sz="28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 fontAlgn="b"/>
            <a:endParaRPr lang="pl-PL" sz="28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www.bydgoszcz.pl</a:t>
            </a:r>
            <a:r>
              <a:rPr lang="pl-PL" sz="1200" dirty="0" smtClean="0">
                <a:solidFill>
                  <a:schemeClr val="bg1"/>
                </a:solidFill>
                <a:latin typeface="Europa" pitchFamily="2" charset="-18"/>
              </a:rPr>
              <a:t>          </a:t>
            </a:r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www.fb.com</a:t>
            </a:r>
            <a:r>
              <a:rPr lang="pl-PL" sz="1200" dirty="0" smtClean="0">
                <a:solidFill>
                  <a:schemeClr val="bg1"/>
                </a:solidFill>
                <a:latin typeface="Europa" pitchFamily="2" charset="-18"/>
              </a:rPr>
              <a:t>/</a:t>
            </a:r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bydgoszczpl</a:t>
            </a:r>
            <a:endParaRPr lang="pl-PL" sz="1200" dirty="0" smtClean="0">
              <a:solidFill>
                <a:schemeClr val="bg1"/>
              </a:solidFill>
              <a:latin typeface="Europa" pitchFamily="2" charset="-1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0" y="0"/>
            <a:ext cx="45719" cy="196145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/>
          <p:cNvSpPr/>
          <p:nvPr/>
        </p:nvSpPr>
        <p:spPr>
          <a:xfrm>
            <a:off x="0" y="2060848"/>
            <a:ext cx="45719" cy="1944216"/>
          </a:xfrm>
          <a:prstGeom prst="rect">
            <a:avLst/>
          </a:prstGeom>
          <a:solidFill>
            <a:srgbClr val="F6DB16"/>
          </a:solidFill>
          <a:ln>
            <a:solidFill>
              <a:srgbClr val="F6DB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4149080"/>
            <a:ext cx="45719" cy="1988840"/>
          </a:xfrm>
          <a:prstGeom prst="rect">
            <a:avLst/>
          </a:prstGeom>
          <a:solidFill>
            <a:srgbClr val="CC3300"/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26" name="Picture 2" descr="C:\Users\okonskil\Desktop\Grafika\1111 Loga i Herb Bydgoszczy\BP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260648"/>
            <a:ext cx="1721768" cy="352962"/>
          </a:xfrm>
          <a:prstGeom prst="rect">
            <a:avLst/>
          </a:prstGeom>
          <a:noFill/>
        </p:spPr>
      </p:pic>
      <p:sp>
        <p:nvSpPr>
          <p:cNvPr id="11" name="pole tekstowe 10"/>
          <p:cNvSpPr txBox="1"/>
          <p:nvPr/>
        </p:nvSpPr>
        <p:spPr>
          <a:xfrm>
            <a:off x="1043608" y="2117755"/>
            <a:ext cx="69127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500" b="1" dirty="0" smtClean="0">
                <a:solidFill>
                  <a:schemeClr val="accent1">
                    <a:lumMod val="75000"/>
                  </a:schemeClr>
                </a:solidFill>
              </a:rPr>
              <a:t>Miasto </a:t>
            </a:r>
            <a:r>
              <a:rPr lang="pl-PL" sz="2500" b="1" dirty="0" smtClean="0">
                <a:solidFill>
                  <a:schemeClr val="accent1">
                    <a:lumMod val="75000"/>
                  </a:schemeClr>
                </a:solidFill>
              </a:rPr>
              <a:t>Bydgoszcz liderem w Polsce pod względem otrzymanego dofinansowania w </a:t>
            </a:r>
            <a:r>
              <a:rPr lang="pl-PL" sz="2500" b="1" dirty="0" smtClean="0">
                <a:solidFill>
                  <a:schemeClr val="accent1">
                    <a:lumMod val="75000"/>
                  </a:schemeClr>
                </a:solidFill>
              </a:rPr>
              <a:t>ramach </a:t>
            </a:r>
            <a:r>
              <a:rPr lang="pl-PL" sz="2500" b="1" dirty="0" smtClean="0">
                <a:solidFill>
                  <a:schemeClr val="accent1">
                    <a:lumMod val="75000"/>
                  </a:schemeClr>
                </a:solidFill>
              </a:rPr>
              <a:t>projektów </a:t>
            </a:r>
            <a:r>
              <a:rPr lang="pl-PL" sz="2500" b="1" dirty="0" smtClean="0">
                <a:solidFill>
                  <a:schemeClr val="accent1">
                    <a:lumMod val="75000"/>
                  </a:schemeClr>
                </a:solidFill>
              </a:rPr>
              <a:t>zrealizowanych z Funduszu </a:t>
            </a:r>
            <a:r>
              <a:rPr lang="pl-PL" sz="2500" b="1" dirty="0" smtClean="0">
                <a:solidFill>
                  <a:schemeClr val="accent1">
                    <a:lumMod val="75000"/>
                  </a:schemeClr>
                </a:solidFill>
              </a:rPr>
              <a:t>Spójności – Programu Infrastruktura </a:t>
            </a:r>
            <a:r>
              <a:rPr lang="pl-PL" sz="2500" b="1" dirty="0" smtClean="0">
                <a:solidFill>
                  <a:schemeClr val="accent1">
                    <a:lumMod val="75000"/>
                  </a:schemeClr>
                </a:solidFill>
              </a:rPr>
              <a:t>i Środowisko na lata 2014 - 2020</a:t>
            </a:r>
          </a:p>
          <a:p>
            <a:pPr algn="ctr"/>
            <a:endParaRPr lang="pl-PL" sz="26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3" name="Łącznik prosty 12"/>
          <p:cNvCxnSpPr/>
          <p:nvPr/>
        </p:nvCxnSpPr>
        <p:spPr>
          <a:xfrm>
            <a:off x="107504" y="3933056"/>
            <a:ext cx="6264696" cy="0"/>
          </a:xfrm>
          <a:prstGeom prst="lin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14"/>
          <p:cNvCxnSpPr/>
          <p:nvPr/>
        </p:nvCxnSpPr>
        <p:spPr>
          <a:xfrm>
            <a:off x="2771800" y="1916832"/>
            <a:ext cx="6264696" cy="0"/>
          </a:xfrm>
          <a:prstGeom prst="lin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5230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www.bydgoszcz.pl</a:t>
            </a:r>
            <a:r>
              <a:rPr lang="pl-PL" sz="1200" dirty="0" smtClean="0">
                <a:solidFill>
                  <a:schemeClr val="bg1"/>
                </a:solidFill>
                <a:latin typeface="Europa" pitchFamily="2" charset="-18"/>
              </a:rPr>
              <a:t>          </a:t>
            </a:r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www.fb.com</a:t>
            </a:r>
            <a:r>
              <a:rPr lang="pl-PL" sz="1200" dirty="0" smtClean="0">
                <a:solidFill>
                  <a:schemeClr val="bg1"/>
                </a:solidFill>
                <a:latin typeface="Europa" pitchFamily="2" charset="-18"/>
              </a:rPr>
              <a:t>/</a:t>
            </a:r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bydgoszczpl</a:t>
            </a:r>
            <a:endParaRPr lang="pl-PL" sz="1200" dirty="0" smtClean="0">
              <a:solidFill>
                <a:schemeClr val="bg1"/>
              </a:solidFill>
              <a:latin typeface="Europa" pitchFamily="2" charset="-1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0" y="0"/>
            <a:ext cx="45719" cy="196145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/>
          <p:cNvSpPr/>
          <p:nvPr/>
        </p:nvSpPr>
        <p:spPr>
          <a:xfrm>
            <a:off x="0" y="2060848"/>
            <a:ext cx="45719" cy="1944216"/>
          </a:xfrm>
          <a:prstGeom prst="rect">
            <a:avLst/>
          </a:prstGeom>
          <a:solidFill>
            <a:srgbClr val="F6DB16"/>
          </a:solidFill>
          <a:ln>
            <a:solidFill>
              <a:srgbClr val="F6DB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4149080"/>
            <a:ext cx="45719" cy="1988840"/>
          </a:xfrm>
          <a:prstGeom prst="rect">
            <a:avLst/>
          </a:prstGeom>
          <a:solidFill>
            <a:srgbClr val="CC3300"/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26" name="Picture 2" descr="C:\Users\okonskil\Desktop\Grafika\1111 Loga i Herb Bydgoszczy\BP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260648"/>
            <a:ext cx="1721768" cy="352962"/>
          </a:xfrm>
          <a:prstGeom prst="rect">
            <a:avLst/>
          </a:prstGeom>
          <a:noFill/>
        </p:spPr>
      </p:pic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19771652"/>
              </p:ext>
            </p:extLst>
          </p:nvPr>
        </p:nvGraphicFramePr>
        <p:xfrm>
          <a:off x="251521" y="2132856"/>
          <a:ext cx="8784974" cy="2678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1"/>
                <a:gridCol w="4412700"/>
                <a:gridCol w="1491956"/>
                <a:gridCol w="1282246"/>
                <a:gridCol w="1310041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endParaRPr lang="pl-PL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Tytuł projektu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Nazwa beneficjenta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Wartość projektu [zł]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Dofinansowanie z EU [zł]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Budowa miejskich Punktów Selektywnej Zbiórki Odpadów Komunalnych w Bydgoszczy.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MIASTO BYDGOSZCZ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8.247.348.77</a:t>
                      </a:r>
                      <a:endParaRPr lang="pl-PL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5.703.492.24</a:t>
                      </a:r>
                      <a:endParaRPr lang="pl-PL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Budowa kompostowni selektywnie zebranych odpadów zielonych i innych bioodpadów oraz kompostowni odpadów ulegających biodegradacji na działce 154, obręb Chróścik.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INNEKO SP. Z O.O.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4.348.078.30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3.064.373.21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Rozbudowa sieci EKOPORTÓW wraz z wyposażeniem i usprawnienie systemu obsługi mieszkańców Gminy Miasto Szczecin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GMINA MIASTO SZCZECIN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5.475.114.44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2.665.646.43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Budowa punktu selektywnego zbierania odpadów komunalnych w gminie Krzeszowice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GMINA KRZESZOWICE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2.849.442.54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1.969.921.67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Budowa Punktu Selektywnej Zbiórki Odpadów Komunalnych (PSZOK) przy ul. Beethovena w Wałbrzychu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MIEJSKI ZAKŁAD USŁUG KOMUNALNYCH SP. ZO.O. W WAŁBRZYCHU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3.328.278.90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1.857.920.61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7074294" y="5975702"/>
            <a:ext cx="208422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/>
              <a:t>ź</a:t>
            </a:r>
            <a:r>
              <a:rPr lang="pl-PL" sz="1100" dirty="0" smtClean="0"/>
              <a:t>ródło: </a:t>
            </a:r>
            <a:r>
              <a:rPr lang="pl-PL" sz="1100" dirty="0" smtClean="0">
                <a:hlinkClick r:id="rId4"/>
              </a:rPr>
              <a:t>www.mapadotacji.gov.pl</a:t>
            </a:r>
            <a:r>
              <a:rPr lang="pl-PL" sz="1100" dirty="0" smtClean="0"/>
              <a:t> </a:t>
            </a:r>
            <a:endParaRPr lang="pl-PL" sz="1100" dirty="0"/>
          </a:p>
        </p:txBody>
      </p:sp>
      <p:sp>
        <p:nvSpPr>
          <p:cNvPr id="11" name="Prostokąt 10"/>
          <p:cNvSpPr/>
          <p:nvPr/>
        </p:nvSpPr>
        <p:spPr>
          <a:xfrm>
            <a:off x="376173" y="1126485"/>
            <a:ext cx="8444299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pl-PL" sz="2600" b="1" dirty="0" smtClean="0">
                <a:solidFill>
                  <a:schemeClr val="accent1">
                    <a:lumMod val="75000"/>
                  </a:schemeClr>
                </a:solidFill>
              </a:rPr>
              <a:t>Lista projektów zrealizowanych z Funduszu Spójności </a:t>
            </a:r>
          </a:p>
          <a:p>
            <a:pPr algn="ctr">
              <a:buClr>
                <a:srgbClr val="C00000"/>
              </a:buClr>
            </a:pPr>
            <a:r>
              <a:rPr lang="pl-PL" sz="2600" b="1" dirty="0" smtClean="0">
                <a:solidFill>
                  <a:schemeClr val="accent1">
                    <a:lumMod val="75000"/>
                  </a:schemeClr>
                </a:solidFill>
              </a:rPr>
              <a:t>w </a:t>
            </a:r>
            <a:r>
              <a:rPr lang="pl-PL" sz="2600" b="1" dirty="0" smtClean="0">
                <a:solidFill>
                  <a:schemeClr val="accent1">
                    <a:lumMod val="75000"/>
                  </a:schemeClr>
                </a:solidFill>
              </a:rPr>
              <a:t>Programie Infrastruktura i Środowisko na lata 2014 - 2020</a:t>
            </a:r>
            <a:endParaRPr lang="pl-PL" sz="2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775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www.bydgoszcz.pl</a:t>
            </a:r>
            <a:r>
              <a:rPr lang="pl-PL" sz="1200" dirty="0" smtClean="0">
                <a:solidFill>
                  <a:schemeClr val="bg1"/>
                </a:solidFill>
                <a:latin typeface="Europa" pitchFamily="2" charset="-18"/>
              </a:rPr>
              <a:t>          </a:t>
            </a:r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www.fb.com</a:t>
            </a:r>
            <a:r>
              <a:rPr lang="pl-PL" sz="1200" dirty="0" smtClean="0">
                <a:solidFill>
                  <a:schemeClr val="bg1"/>
                </a:solidFill>
                <a:latin typeface="Europa" pitchFamily="2" charset="-18"/>
              </a:rPr>
              <a:t>/</a:t>
            </a:r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bydgoszczpl</a:t>
            </a:r>
            <a:endParaRPr lang="pl-PL" sz="1200" dirty="0" smtClean="0">
              <a:solidFill>
                <a:schemeClr val="bg1"/>
              </a:solidFill>
              <a:latin typeface="Europa" pitchFamily="2" charset="-1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0" y="0"/>
            <a:ext cx="45719" cy="196145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/>
          <p:cNvSpPr/>
          <p:nvPr/>
        </p:nvSpPr>
        <p:spPr>
          <a:xfrm>
            <a:off x="0" y="2060848"/>
            <a:ext cx="45719" cy="1944216"/>
          </a:xfrm>
          <a:prstGeom prst="rect">
            <a:avLst/>
          </a:prstGeom>
          <a:solidFill>
            <a:srgbClr val="F6DB16"/>
          </a:solidFill>
          <a:ln>
            <a:solidFill>
              <a:srgbClr val="F6DB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4149080"/>
            <a:ext cx="45719" cy="1988840"/>
          </a:xfrm>
          <a:prstGeom prst="rect">
            <a:avLst/>
          </a:prstGeom>
          <a:solidFill>
            <a:srgbClr val="CC3300"/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26" name="Picture 2" descr="C:\Users\okonskil\Desktop\Grafika\1111 Loga i Herb Bydgoszczy\BP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260648"/>
            <a:ext cx="1721768" cy="352962"/>
          </a:xfrm>
          <a:prstGeom prst="rect">
            <a:avLst/>
          </a:prstGeom>
          <a:noFill/>
        </p:spPr>
      </p:pic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19771652"/>
              </p:ext>
            </p:extLst>
          </p:nvPr>
        </p:nvGraphicFramePr>
        <p:xfrm>
          <a:off x="251521" y="2118722"/>
          <a:ext cx="8784974" cy="2678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"/>
                <a:gridCol w="4412699"/>
                <a:gridCol w="1491956"/>
                <a:gridCol w="1282246"/>
                <a:gridCol w="1310041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endParaRPr lang="pl-PL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Tytuł projektu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Nazwa beneficjenta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Wartość projektu [zł]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Dofinansowanie z EU [zł]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Przebudowa punktu selektywnej zbiórki odpadów komunalnych w Łomży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ZAKŁAD GOSPODAROWANIA ODPADAMI SP. Z O.O. W ŁOMŻY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2.576.105.52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1.757.931.30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Budowa Punktu Selektywnej Zbiórki Odpadów Komunalnych w Świnoujściu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GMINA MIASTO ŚWINOUJŚCIE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1.669.138.76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1.116.379.63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Budowa punktu selektywnej zbiórki odpadów komunalnych w Gminie Dobra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GMINA DOBRA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1.514.733.37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1.046.766.97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Budowa Punktu Selektywnej Zbiórki Odpadów Komunalnych w Jelczu-Laskowicach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GMINA JELCZ-LASKOWICE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880.548.48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608.509.11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„Budowa punktu selektywnego zbierania odpadów komunalnych dla Gminy Koronowo”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GMINA KORONOWO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844.517.34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580.995.31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7074294" y="5975702"/>
            <a:ext cx="208422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/>
              <a:t>ź</a:t>
            </a:r>
            <a:r>
              <a:rPr lang="pl-PL" sz="1100" dirty="0" smtClean="0"/>
              <a:t>ródło: </a:t>
            </a:r>
            <a:r>
              <a:rPr lang="pl-PL" sz="1100" dirty="0" smtClean="0">
                <a:hlinkClick r:id="rId4"/>
              </a:rPr>
              <a:t>www.mapadotacji.gov.pl</a:t>
            </a:r>
            <a:r>
              <a:rPr lang="pl-PL" sz="1100" dirty="0" smtClean="0"/>
              <a:t> </a:t>
            </a:r>
            <a:endParaRPr lang="pl-PL" sz="1100" dirty="0"/>
          </a:p>
        </p:txBody>
      </p:sp>
      <p:sp>
        <p:nvSpPr>
          <p:cNvPr id="11" name="Prostokąt 10"/>
          <p:cNvSpPr/>
          <p:nvPr/>
        </p:nvSpPr>
        <p:spPr>
          <a:xfrm>
            <a:off x="376173" y="1126485"/>
            <a:ext cx="8444299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pl-PL" sz="2600" b="1" dirty="0" smtClean="0">
                <a:solidFill>
                  <a:schemeClr val="accent1">
                    <a:lumMod val="75000"/>
                  </a:schemeClr>
                </a:solidFill>
              </a:rPr>
              <a:t>Lista projektów zrealizowanych z Funduszu Spójności </a:t>
            </a:r>
          </a:p>
          <a:p>
            <a:pPr algn="ctr">
              <a:buClr>
                <a:srgbClr val="C00000"/>
              </a:buClr>
            </a:pPr>
            <a:r>
              <a:rPr lang="pl-PL" sz="2600" b="1" dirty="0" smtClean="0">
                <a:solidFill>
                  <a:schemeClr val="accent1">
                    <a:lumMod val="75000"/>
                  </a:schemeClr>
                </a:solidFill>
              </a:rPr>
              <a:t>w </a:t>
            </a:r>
            <a:r>
              <a:rPr lang="pl-PL" sz="2600" b="1" dirty="0" smtClean="0">
                <a:solidFill>
                  <a:schemeClr val="accent1">
                    <a:lumMod val="75000"/>
                  </a:schemeClr>
                </a:solidFill>
              </a:rPr>
              <a:t>Programie Infrastruktura i Środowisko na lata 2014 - 2020</a:t>
            </a:r>
            <a:endParaRPr lang="pl-PL" sz="2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775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www.bydgoszcz.pl</a:t>
            </a:r>
            <a:r>
              <a:rPr lang="pl-PL" sz="1200" dirty="0" smtClean="0">
                <a:solidFill>
                  <a:schemeClr val="bg1"/>
                </a:solidFill>
                <a:latin typeface="Europa" pitchFamily="2" charset="-18"/>
              </a:rPr>
              <a:t>          </a:t>
            </a:r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www.fb.com</a:t>
            </a:r>
            <a:r>
              <a:rPr lang="pl-PL" sz="1200" dirty="0" smtClean="0">
                <a:solidFill>
                  <a:schemeClr val="bg1"/>
                </a:solidFill>
                <a:latin typeface="Europa" pitchFamily="2" charset="-18"/>
              </a:rPr>
              <a:t>/</a:t>
            </a:r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bydgoszczpl</a:t>
            </a:r>
            <a:endParaRPr lang="pl-PL" sz="1200" dirty="0" smtClean="0">
              <a:solidFill>
                <a:schemeClr val="bg1"/>
              </a:solidFill>
              <a:latin typeface="Europa" pitchFamily="2" charset="-1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0" y="0"/>
            <a:ext cx="45719" cy="196145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/>
          <p:cNvSpPr/>
          <p:nvPr/>
        </p:nvSpPr>
        <p:spPr>
          <a:xfrm>
            <a:off x="0" y="2060848"/>
            <a:ext cx="45719" cy="1944216"/>
          </a:xfrm>
          <a:prstGeom prst="rect">
            <a:avLst/>
          </a:prstGeom>
          <a:solidFill>
            <a:srgbClr val="F6DB16"/>
          </a:solidFill>
          <a:ln>
            <a:solidFill>
              <a:srgbClr val="F6DB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4149080"/>
            <a:ext cx="45719" cy="1988840"/>
          </a:xfrm>
          <a:prstGeom prst="rect">
            <a:avLst/>
          </a:prstGeom>
          <a:solidFill>
            <a:srgbClr val="CC3300"/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26" name="Picture 2" descr="C:\Users\okonskil\Desktop\Grafika\1111 Loga i Herb Bydgoszczy\BP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260648"/>
            <a:ext cx="1721768" cy="352962"/>
          </a:xfrm>
          <a:prstGeom prst="rect">
            <a:avLst/>
          </a:prstGeom>
          <a:noFill/>
        </p:spPr>
      </p:pic>
      <p:sp>
        <p:nvSpPr>
          <p:cNvPr id="11" name="pole tekstowe 10"/>
          <p:cNvSpPr txBox="1"/>
          <p:nvPr/>
        </p:nvSpPr>
        <p:spPr>
          <a:xfrm>
            <a:off x="395536" y="1124744"/>
            <a:ext cx="842493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pl-PL" sz="2600" b="1" dirty="0" smtClean="0">
                <a:solidFill>
                  <a:schemeClr val="accent1">
                    <a:lumMod val="75000"/>
                  </a:schemeClr>
                </a:solidFill>
              </a:rPr>
              <a:t>W PSZOK przyjmowane są bezpłatnie: </a:t>
            </a:r>
          </a:p>
          <a:p>
            <a:pPr>
              <a:buClr>
                <a:srgbClr val="C00000"/>
              </a:buClr>
            </a:pPr>
            <a:endParaRPr lang="pl-PL" sz="2800" b="1" dirty="0" smtClean="0"/>
          </a:p>
          <a:p>
            <a:pPr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</a:pPr>
            <a:r>
              <a:rPr lang="pl-PL" sz="2800" b="1" dirty="0" smtClean="0"/>
              <a:t> odpady zielone </a:t>
            </a:r>
          </a:p>
          <a:p>
            <a:pPr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</a:pPr>
            <a:r>
              <a:rPr lang="pl-PL" sz="2800" b="1" dirty="0" smtClean="0"/>
              <a:t> chemikalia </a:t>
            </a:r>
          </a:p>
          <a:p>
            <a:pPr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</a:pPr>
            <a:r>
              <a:rPr lang="pl-PL" sz="2800" b="1" dirty="0" smtClean="0"/>
              <a:t> leki</a:t>
            </a:r>
          </a:p>
          <a:p>
            <a:pPr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</a:pPr>
            <a:r>
              <a:rPr lang="pl-PL" sz="2800" b="1" dirty="0" smtClean="0"/>
              <a:t> zużyte baterie i akumulatory </a:t>
            </a:r>
          </a:p>
          <a:p>
            <a:pPr>
              <a:buClr>
                <a:srgbClr val="C00000"/>
              </a:buClr>
            </a:pPr>
            <a:endParaRPr lang="pl-PL" sz="2800" dirty="0" smtClean="0"/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pl-PL" sz="26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www.bydgoszcz.pl</a:t>
            </a:r>
            <a:r>
              <a:rPr lang="pl-PL" sz="1200" dirty="0" smtClean="0">
                <a:solidFill>
                  <a:schemeClr val="bg1"/>
                </a:solidFill>
                <a:latin typeface="Europa" pitchFamily="2" charset="-18"/>
              </a:rPr>
              <a:t>          </a:t>
            </a:r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www.fb.com</a:t>
            </a:r>
            <a:r>
              <a:rPr lang="pl-PL" sz="1200" dirty="0" smtClean="0">
                <a:solidFill>
                  <a:schemeClr val="bg1"/>
                </a:solidFill>
                <a:latin typeface="Europa" pitchFamily="2" charset="-18"/>
              </a:rPr>
              <a:t>/</a:t>
            </a:r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bydgoszczpl</a:t>
            </a:r>
            <a:endParaRPr lang="pl-PL" sz="1200" dirty="0" smtClean="0">
              <a:solidFill>
                <a:schemeClr val="bg1"/>
              </a:solidFill>
              <a:latin typeface="Europa" pitchFamily="2" charset="-1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0" y="0"/>
            <a:ext cx="45719" cy="196145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/>
          <p:cNvSpPr/>
          <p:nvPr/>
        </p:nvSpPr>
        <p:spPr>
          <a:xfrm>
            <a:off x="0" y="2060848"/>
            <a:ext cx="45719" cy="1944216"/>
          </a:xfrm>
          <a:prstGeom prst="rect">
            <a:avLst/>
          </a:prstGeom>
          <a:solidFill>
            <a:srgbClr val="F6DB16"/>
          </a:solidFill>
          <a:ln>
            <a:solidFill>
              <a:srgbClr val="F6DB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4149080"/>
            <a:ext cx="45719" cy="1988840"/>
          </a:xfrm>
          <a:prstGeom prst="rect">
            <a:avLst/>
          </a:prstGeom>
          <a:solidFill>
            <a:srgbClr val="CC3300"/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26" name="Picture 2" descr="C:\Users\okonskil\Desktop\Grafika\1111 Loga i Herb Bydgoszczy\BP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260648"/>
            <a:ext cx="1721768" cy="352962"/>
          </a:xfrm>
          <a:prstGeom prst="rect">
            <a:avLst/>
          </a:prstGeom>
          <a:noFill/>
        </p:spPr>
      </p:pic>
      <p:sp>
        <p:nvSpPr>
          <p:cNvPr id="11" name="pole tekstowe 10"/>
          <p:cNvSpPr txBox="1"/>
          <p:nvPr/>
        </p:nvSpPr>
        <p:spPr>
          <a:xfrm>
            <a:off x="395536" y="1124744"/>
            <a:ext cx="84249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pl-PL" sz="2600" b="1" dirty="0" smtClean="0">
                <a:solidFill>
                  <a:schemeClr val="accent1">
                    <a:lumMod val="75000"/>
                  </a:schemeClr>
                </a:solidFill>
              </a:rPr>
              <a:t>W PSZOK przyjmowane są bezpłatnie: </a:t>
            </a:r>
          </a:p>
          <a:p>
            <a:pPr>
              <a:buClr>
                <a:srgbClr val="C00000"/>
              </a:buClr>
            </a:pPr>
            <a:r>
              <a:rPr lang="pl-PL" sz="2800" b="1" dirty="0" smtClean="0"/>
              <a:t> </a:t>
            </a:r>
          </a:p>
          <a:p>
            <a:pPr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</a:pPr>
            <a:r>
              <a:rPr lang="pl-PL" sz="2800" b="1" dirty="0" smtClean="0"/>
              <a:t> zużyty sprzęt elektryczny i elektroniczny </a:t>
            </a:r>
          </a:p>
          <a:p>
            <a:pPr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</a:pPr>
            <a:r>
              <a:rPr lang="pl-PL" sz="2800" b="1" dirty="0" smtClean="0"/>
              <a:t> meble i inne odpady wielkogabarytowe </a:t>
            </a:r>
          </a:p>
          <a:p>
            <a:pPr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</a:pPr>
            <a:r>
              <a:rPr lang="pl-PL" sz="2800" b="1" dirty="0" smtClean="0"/>
              <a:t> odpady budowlane i rozbiórkowe </a:t>
            </a:r>
          </a:p>
          <a:p>
            <a:pPr>
              <a:lnSpc>
                <a:spcPct val="150000"/>
              </a:lnSpc>
              <a:buClr>
                <a:srgbClr val="C00000"/>
              </a:buClr>
              <a:buFont typeface="Arial" pitchFamily="34" charset="0"/>
              <a:buChar char="•"/>
            </a:pPr>
            <a:r>
              <a:rPr lang="pl-PL" sz="2800" b="1" dirty="0" smtClean="0"/>
              <a:t> zużyte opony powstające w gospodarstwach  </a:t>
            </a:r>
          </a:p>
          <a:p>
            <a:pPr>
              <a:lnSpc>
                <a:spcPct val="150000"/>
              </a:lnSpc>
              <a:buClr>
                <a:srgbClr val="C00000"/>
              </a:buClr>
            </a:pPr>
            <a:r>
              <a:rPr lang="pl-PL" sz="2800" b="1" dirty="0" smtClean="0"/>
              <a:t>  domowych, pochodzących z pojazdów o dopuszczalnej    </a:t>
            </a:r>
          </a:p>
          <a:p>
            <a:pPr>
              <a:lnSpc>
                <a:spcPct val="150000"/>
              </a:lnSpc>
              <a:buClr>
                <a:srgbClr val="C00000"/>
              </a:buClr>
            </a:pPr>
            <a:r>
              <a:rPr lang="pl-PL" sz="2800" b="1" dirty="0" smtClean="0"/>
              <a:t>  masie całkowitej do 3,5 </a:t>
            </a:r>
            <a:r>
              <a:rPr lang="pl-PL" sz="2800" b="1" dirty="0" smtClean="0"/>
              <a:t>ton</a:t>
            </a:r>
            <a:r>
              <a:rPr lang="pl-PL" sz="2800" b="1" dirty="0" smtClean="0"/>
              <a:t> </a:t>
            </a:r>
            <a:endParaRPr lang="pl-PL" sz="2800" dirty="0" smtClean="0"/>
          </a:p>
          <a:p>
            <a:pPr>
              <a:buClr>
                <a:srgbClr val="C00000"/>
              </a:buClr>
            </a:pPr>
            <a:endParaRPr lang="pl-PL" sz="2800" dirty="0" smtClean="0"/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pl-PL" sz="26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www.bydgoszcz.pl</a:t>
            </a:r>
            <a:r>
              <a:rPr lang="pl-PL" sz="1200" dirty="0" smtClean="0">
                <a:solidFill>
                  <a:schemeClr val="bg1"/>
                </a:solidFill>
                <a:latin typeface="Europa" pitchFamily="2" charset="-18"/>
              </a:rPr>
              <a:t>          </a:t>
            </a:r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www.fb.com</a:t>
            </a:r>
            <a:r>
              <a:rPr lang="pl-PL" sz="1200" dirty="0" smtClean="0">
                <a:solidFill>
                  <a:schemeClr val="bg1"/>
                </a:solidFill>
                <a:latin typeface="Europa" pitchFamily="2" charset="-18"/>
              </a:rPr>
              <a:t>/</a:t>
            </a:r>
            <a:r>
              <a:rPr lang="pl-PL" sz="1200" dirty="0" err="1" smtClean="0">
                <a:solidFill>
                  <a:schemeClr val="bg1"/>
                </a:solidFill>
                <a:latin typeface="Europa" pitchFamily="2" charset="-18"/>
              </a:rPr>
              <a:t>bydgoszczpl</a:t>
            </a:r>
            <a:endParaRPr lang="pl-PL" sz="1200" dirty="0" smtClean="0">
              <a:solidFill>
                <a:schemeClr val="bg1"/>
              </a:solidFill>
              <a:latin typeface="Europa" pitchFamily="2" charset="-1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0" y="0"/>
            <a:ext cx="45719" cy="196145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/>
          <p:cNvSpPr/>
          <p:nvPr/>
        </p:nvSpPr>
        <p:spPr>
          <a:xfrm>
            <a:off x="0" y="2060848"/>
            <a:ext cx="45719" cy="1944216"/>
          </a:xfrm>
          <a:prstGeom prst="rect">
            <a:avLst/>
          </a:prstGeom>
          <a:solidFill>
            <a:srgbClr val="F6DB16"/>
          </a:solidFill>
          <a:ln>
            <a:solidFill>
              <a:srgbClr val="F6DB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0" y="4149080"/>
            <a:ext cx="45719" cy="1988840"/>
          </a:xfrm>
          <a:prstGeom prst="rect">
            <a:avLst/>
          </a:prstGeom>
          <a:solidFill>
            <a:srgbClr val="CC3300"/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26" name="Picture 2" descr="C:\Users\okonskil\Desktop\Grafika\1111 Loga i Herb Bydgoszczy\BP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260648"/>
            <a:ext cx="1721768" cy="352962"/>
          </a:xfrm>
          <a:prstGeom prst="rect">
            <a:avLst/>
          </a:prstGeom>
          <a:noFill/>
        </p:spPr>
      </p:pic>
      <p:sp>
        <p:nvSpPr>
          <p:cNvPr id="11" name="pole tekstowe 10"/>
          <p:cNvSpPr txBox="1"/>
          <p:nvPr/>
        </p:nvSpPr>
        <p:spPr>
          <a:xfrm>
            <a:off x="395536" y="1124744"/>
            <a:ext cx="842493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pl-PL" sz="2600" b="1" dirty="0" smtClean="0">
                <a:solidFill>
                  <a:schemeClr val="accent1">
                    <a:lumMod val="75000"/>
                  </a:schemeClr>
                </a:solidFill>
              </a:rPr>
              <a:t>W każdym PSZOK utworzono</a:t>
            </a:r>
            <a:r>
              <a:rPr lang="pl-PL" sz="2600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pl-PL" sz="26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Clr>
                <a:srgbClr val="C00000"/>
              </a:buClr>
            </a:pPr>
            <a:endParaRPr lang="pl-PL" sz="2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sz="2600" b="1" dirty="0"/>
              <a:t>k</a:t>
            </a:r>
            <a:r>
              <a:rPr lang="pl-PL" sz="2600" b="1" dirty="0" smtClean="0"/>
              <a:t>ącik rzeczy używanych</a:t>
            </a:r>
          </a:p>
          <a:p>
            <a:pPr marL="457200" indent="-45720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sz="2600" b="1" dirty="0"/>
              <a:t>p</a:t>
            </a:r>
            <a:r>
              <a:rPr lang="pl-PL" sz="2600" b="1" dirty="0" smtClean="0"/>
              <a:t>unkty </a:t>
            </a:r>
            <a:r>
              <a:rPr lang="pl-PL" sz="2600" b="1" dirty="0" smtClean="0"/>
              <a:t>napraw </a:t>
            </a:r>
            <a:endParaRPr lang="pl-PL" sz="2600" b="1" dirty="0" smtClean="0"/>
          </a:p>
          <a:p>
            <a:pPr marL="457200" indent="-457200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sz="2600" b="1" dirty="0" smtClean="0"/>
              <a:t>p</a:t>
            </a:r>
            <a:r>
              <a:rPr lang="pl-PL" sz="2600" b="1" dirty="0" smtClean="0"/>
              <a:t>unkt </a:t>
            </a:r>
            <a:r>
              <a:rPr lang="pl-PL" sz="2600" b="1" dirty="0" smtClean="0"/>
              <a:t>wypożyczenia przyczepy </a:t>
            </a:r>
          </a:p>
          <a:p>
            <a:pPr marL="457200" indent="-457200">
              <a:lnSpc>
                <a:spcPct val="150000"/>
              </a:lnSpc>
              <a:buClr>
                <a:srgbClr val="C00000"/>
              </a:buClr>
            </a:pPr>
            <a:r>
              <a:rPr lang="pl-PL" sz="2600" b="1" dirty="0" smtClean="0"/>
              <a:t>	</a:t>
            </a:r>
            <a:r>
              <a:rPr lang="pl-PL" sz="2600" dirty="0" smtClean="0"/>
              <a:t>(ułatwienie mieszkańcowi pozbycia </a:t>
            </a:r>
            <a:r>
              <a:rPr lang="pl-PL" sz="2600" dirty="0" smtClean="0"/>
              <a:t>się </a:t>
            </a:r>
            <a:r>
              <a:rPr lang="pl-PL" sz="2600" dirty="0" smtClean="0"/>
              <a:t>odpadów) </a:t>
            </a:r>
            <a:endParaRPr lang="pl-PL" sz="2600" dirty="0" smtClean="0"/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pl-PL" sz="26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167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573</Words>
  <Application>Microsoft Office PowerPoint</Application>
  <PresentationFormat>Pokaz na ekranie (4:3)</PresentationFormat>
  <Paragraphs>242</Paragraphs>
  <Slides>19</Slides>
  <Notes>19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0" baseType="lpstr">
      <vt:lpstr>Motyw pakietu Office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Tytuł prezentacji</dc:title>
  <dc:creator>okonskil</dc:creator>
  <cp:lastModifiedBy>stepienm1</cp:lastModifiedBy>
  <cp:revision>73</cp:revision>
  <dcterms:created xsi:type="dcterms:W3CDTF">2013-04-22T11:05:30Z</dcterms:created>
  <dcterms:modified xsi:type="dcterms:W3CDTF">2019-04-18T06:46:19Z</dcterms:modified>
</cp:coreProperties>
</file>