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9" r:id="rId4"/>
    <p:sldId id="330" r:id="rId5"/>
    <p:sldId id="278" r:id="rId6"/>
    <p:sldId id="295" r:id="rId7"/>
    <p:sldId id="296" r:id="rId8"/>
    <p:sldId id="297" r:id="rId9"/>
    <p:sldId id="292" r:id="rId10"/>
    <p:sldId id="298" r:id="rId11"/>
    <p:sldId id="299" r:id="rId12"/>
    <p:sldId id="300" r:id="rId13"/>
    <p:sldId id="301" r:id="rId14"/>
    <p:sldId id="302" r:id="rId15"/>
    <p:sldId id="304" r:id="rId16"/>
    <p:sldId id="331" r:id="rId17"/>
    <p:sldId id="303" r:id="rId18"/>
    <p:sldId id="305" r:id="rId19"/>
    <p:sldId id="306" r:id="rId20"/>
    <p:sldId id="307" r:id="rId21"/>
    <p:sldId id="280" r:id="rId22"/>
    <p:sldId id="258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7" r:id="rId32"/>
    <p:sldId id="316" r:id="rId33"/>
    <p:sldId id="318" r:id="rId34"/>
    <p:sldId id="319" r:id="rId35"/>
    <p:sldId id="320" r:id="rId36"/>
    <p:sldId id="328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32" r:id="rId45"/>
    <p:sldId id="333" r:id="rId46"/>
  </p:sldIdLst>
  <p:sldSz cx="12192000" cy="685800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7720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9453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8213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572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7892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3923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965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744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2883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7290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337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6A977-FB8C-4A41-A005-9659D5C8E90D}" type="datetimeFigureOut">
              <a:rPr lang="pl-PL" smtClean="0"/>
              <a:pPr/>
              <a:t>2021-11-15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EF35E-D3C4-471E-96A9-6D8078E38A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132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ydgoszcz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24594" y="365759"/>
            <a:ext cx="9705704" cy="1240971"/>
          </a:xfrm>
        </p:spPr>
        <p:txBody>
          <a:bodyPr anchor="ctr">
            <a:normAutofit/>
          </a:bodyPr>
          <a:lstStyle/>
          <a:p>
            <a:pPr algn="l"/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Podatki </a:t>
            </a:r>
            <a:r>
              <a:rPr lang="pl-PL" sz="5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w Bydgoszczy</a:t>
            </a:r>
            <a:endParaRPr lang="pl-PL" sz="5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30" y="486366"/>
            <a:ext cx="1218687" cy="10115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1" y="1513929"/>
            <a:ext cx="11808823" cy="32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7640" y="4834210"/>
            <a:ext cx="4252478" cy="161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1105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0153" y="1524701"/>
            <a:ext cx="11672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Co zyskujesz korzystając </a:t>
            </a:r>
          </a:p>
          <a:p>
            <a:pPr algn="ctr"/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z </a:t>
            </a:r>
          </a:p>
          <a:p>
            <a:pPr algn="ctr"/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PRZYJAZNYCH DEKLARACJI</a:t>
            </a:r>
            <a:endParaRPr lang="pl-PL" sz="5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646" y="189373"/>
            <a:ext cx="1218687" cy="101151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0429" y="289907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373" y="4540112"/>
            <a:ext cx="3149779" cy="20672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005" y="522514"/>
            <a:ext cx="5831033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605" y="645796"/>
            <a:ext cx="1218687" cy="101151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2680" y="445090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041" y="640080"/>
            <a:ext cx="6201382" cy="552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605" y="645796"/>
            <a:ext cx="1218687" cy="101151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3309" y="405901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627" y="496389"/>
            <a:ext cx="6061248" cy="547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605" y="645796"/>
            <a:ext cx="1218687" cy="101151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04120" y="340588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393" y="535577"/>
            <a:ext cx="6126481" cy="53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605" y="645796"/>
            <a:ext cx="1218687" cy="101151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6554" y="458153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3977" y="1214846"/>
            <a:ext cx="11646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Jak korzystać </a:t>
            </a:r>
          </a:p>
          <a:p>
            <a:pPr algn="ctr"/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z </a:t>
            </a:r>
          </a:p>
          <a:p>
            <a:pPr algn="ctr"/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PRZYJAZNYCH DEKLARACJI</a:t>
            </a:r>
            <a:endParaRPr lang="pl-PL" sz="5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542" y="332288"/>
            <a:ext cx="1218687" cy="101151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420" y="4620980"/>
            <a:ext cx="3149779" cy="206720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2863" y="340588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1257" y="348916"/>
            <a:ext cx="11756572" cy="6287015"/>
          </a:xfrm>
          <a:ln cmpd="sng"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PRZYJAZNE DEKLARACJE </a:t>
            </a:r>
          </a:p>
          <a:p>
            <a:pPr marL="0" indent="0" algn="ctr">
              <a:buNone/>
            </a:pPr>
            <a:r>
              <a:rPr lang="pl-PL" sz="3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są dostępne</a:t>
            </a:r>
          </a:p>
          <a:p>
            <a:pPr marL="0" indent="0">
              <a:buNone/>
            </a:pPr>
            <a:endParaRPr lang="pl-PL" sz="1400" b="1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r>
              <a:rPr lang="pl-PL" sz="3200" b="1" dirty="0" smtClean="0">
                <a:latin typeface="Cambria" pitchFamily="18" charset="0"/>
                <a:ea typeface="Cambria" pitchFamily="18" charset="0"/>
              </a:rPr>
              <a:t>Na stronie -&gt; </a:t>
            </a:r>
            <a:r>
              <a:rPr lang="pl-PL" sz="3200" b="1" dirty="0">
                <a:latin typeface="Cambria" pitchFamily="18" charset="0"/>
                <a:ea typeface="Cambria" pitchFamily="18" charset="0"/>
              </a:rPr>
              <a:t>https://przyjazne-deklaracje.pl/bydgoszcz/</a:t>
            </a:r>
          </a:p>
          <a:p>
            <a:pPr marL="0" indent="0">
              <a:buNone/>
            </a:pPr>
            <a:endParaRPr lang="pl-PL" sz="2000" b="1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pl-PL" sz="2000" b="1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pl-PL" sz="2000" dirty="0">
              <a:latin typeface="Cambria" pitchFamily="18" charset="0"/>
              <a:ea typeface="Cambria" pitchFamily="18" charset="0"/>
              <a:hlinkClick r:id="rId2"/>
            </a:endParaRPr>
          </a:p>
          <a:p>
            <a:pPr marL="0" indent="0">
              <a:buNone/>
            </a:pPr>
            <a:endParaRPr lang="pl-PL" sz="2000" b="1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r>
              <a:rPr lang="pl-PL" sz="3200" b="1" dirty="0">
                <a:latin typeface="Cambria" pitchFamily="18" charset="0"/>
                <a:ea typeface="Cambria" pitchFamily="18" charset="0"/>
              </a:rPr>
              <a:t>Odesłania do platformy Przyjazne Deklaracje odnajdziemy również: </a:t>
            </a:r>
          </a:p>
          <a:p>
            <a:pPr marL="0" indent="0"/>
            <a:r>
              <a:rPr lang="pl-PL" sz="3200" b="1" dirty="0">
                <a:latin typeface="Cambria" pitchFamily="18" charset="0"/>
                <a:ea typeface="Cambria" pitchFamily="18" charset="0"/>
              </a:rPr>
              <a:t> na stronie Miasta -&gt; https://www.bydgoszcz.pl/</a:t>
            </a:r>
          </a:p>
          <a:p>
            <a:pPr marL="0" indent="0"/>
            <a:r>
              <a:rPr lang="pl-PL" sz="3200" b="1" dirty="0">
                <a:latin typeface="Cambria" pitchFamily="18" charset="0"/>
                <a:ea typeface="Cambria" pitchFamily="18" charset="0"/>
              </a:rPr>
              <a:t> na stronie Biuletynu Informacji Publicznej Urzędu Miasta -&gt; https://bip.um.bydgoszcz.pl/</a:t>
            </a:r>
          </a:p>
          <a:p>
            <a:pPr marL="0" indent="0">
              <a:buNone/>
            </a:pPr>
            <a:endParaRPr lang="pl-PL" sz="3200" b="1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pl-PL" b="1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pl-PL" b="1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pl-PL" b="1" dirty="0" smtClean="0">
              <a:latin typeface="Cambria" pitchFamily="18" charset="0"/>
              <a:ea typeface="Cambria" pitchFamily="18" charset="0"/>
              <a:hlinkClick r:id="rId2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3108" y="2502517"/>
            <a:ext cx="3343742" cy="11622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52" y="348916"/>
            <a:ext cx="1218687" cy="10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33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2834" y="612880"/>
            <a:ext cx="6049644" cy="55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605" y="645796"/>
            <a:ext cx="1218687" cy="101151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6554" y="471216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897" y="715644"/>
            <a:ext cx="6035041" cy="552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605" y="645796"/>
            <a:ext cx="1218687" cy="101151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0429" y="432027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275" y="517501"/>
            <a:ext cx="5839096" cy="59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605" y="645796"/>
            <a:ext cx="1218687" cy="101151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4931" y="484279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6571" y="1058091"/>
            <a:ext cx="11416937" cy="5303519"/>
          </a:xfrm>
        </p:spPr>
        <p:txBody>
          <a:bodyPr anchor="ctr">
            <a:noAutofit/>
          </a:bodyPr>
          <a:lstStyle/>
          <a:p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PRZYJAZNE DEKLARACJE </a:t>
            </a:r>
            <a:b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to innowacyjne, intuicyjne narzędzie do szybkiego </a:t>
            </a:r>
            <a:b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 łatwego rozliczania podatków lokalnych</a:t>
            </a:r>
            <a:endParaRPr lang="pl-PL" sz="5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301" y="227784"/>
            <a:ext cx="1218687" cy="10115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353651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4038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1210" y="554105"/>
            <a:ext cx="5904413" cy="578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605" y="645796"/>
            <a:ext cx="1218687" cy="101151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7365" y="523467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485192"/>
            <a:ext cx="10515600" cy="56917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PRZYJAZNE DEKLARACJE </a:t>
            </a:r>
          </a:p>
          <a:p>
            <a:pPr marL="0" indent="0" algn="ctr">
              <a:buNone/>
            </a:pPr>
            <a:r>
              <a:rPr lang="pl-PL" sz="4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intuicyjnie przeprowadzą każdego przez kolejne etapy generowania deklaracji: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Cel złożenia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Dane identyfikacyjne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Przedmiot opodatkowania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Załączniki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Podpisy</a:t>
            </a:r>
            <a:endParaRPr lang="pl-PL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070" y="2687217"/>
            <a:ext cx="3149779" cy="206720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070" y="5014751"/>
            <a:ext cx="3343742" cy="11622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971" y="201659"/>
            <a:ext cx="1218687" cy="10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43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11234" y="365760"/>
            <a:ext cx="10241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6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wybór odpowiedniego podatku</a:t>
            </a:r>
            <a:endParaRPr lang="pl-PL" sz="26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5292" y="1001361"/>
            <a:ext cx="9744891" cy="56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50424" y="378824"/>
            <a:ext cx="10441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6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wybór odpowiedniego formularza</a:t>
            </a:r>
            <a:endParaRPr lang="pl-PL" sz="26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50" y="1056459"/>
            <a:ext cx="1157369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58983" y="365761"/>
            <a:ext cx="105330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6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wybór opcji – nowa / przywrócenie </a:t>
            </a:r>
            <a:endParaRPr lang="pl-PL" sz="26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06" y="1058092"/>
            <a:ext cx="1175166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58984" y="378823"/>
            <a:ext cx="1053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wybór opcji – rok podatkowy 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31" y="1018903"/>
            <a:ext cx="11717383" cy="56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94112" y="404949"/>
            <a:ext cx="1013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1. Etap – Cel złożenia 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06" y="972469"/>
            <a:ext cx="11678194" cy="56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94112" y="404949"/>
            <a:ext cx="1013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1. Etap – Sposób złożenia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77" y="1071153"/>
            <a:ext cx="11470046" cy="55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98169" y="209006"/>
            <a:ext cx="1049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2. Etap – Dane identyfikacyjne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3" y="1034316"/>
            <a:ext cx="11521440" cy="556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45920" y="248195"/>
            <a:ext cx="10332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3. Etap – Dodawanie nieruchomości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4" y="1306286"/>
            <a:ext cx="11586756" cy="534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0520" y="1973178"/>
            <a:ext cx="11586754" cy="361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Automatyczne wypełnianie deklaracji za mieszkańca,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Atrakcyjny interfejs – brak typowego formularza z wieloma rubrykami,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Wypełnianie deklaracji w formie odpowiedzi na pytania,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Zrozumiały, prosty język,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Podpowiedzi i komentarze w trakcie wypełniania,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Automatyczny dobór stawek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238" y="280036"/>
            <a:ext cx="1218687" cy="101151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534194" y="339634"/>
            <a:ext cx="883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Podatki przyjazne dla każdego: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0874" y="275273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72043" y="156755"/>
            <a:ext cx="1031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3. Etap – Rodzaj nieruchomości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94" y="1030970"/>
            <a:ext cx="10868297" cy="553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32857" y="182880"/>
            <a:ext cx="10254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3. Etap – Dane dot. Księgi wieczystej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06" y="1162594"/>
            <a:ext cx="11787717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93669" y="248195"/>
            <a:ext cx="1043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3. Etap – Dane nieruchomości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3" y="1107868"/>
            <a:ext cx="11234057" cy="55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76546" y="261257"/>
            <a:ext cx="1013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3. Etap – Dane adresowe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18" y="1073953"/>
            <a:ext cx="11633407" cy="55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76546" y="378824"/>
            <a:ext cx="1013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3. Etap – Forma władania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34" y="1138238"/>
            <a:ext cx="11555242" cy="54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41861" y="300447"/>
            <a:ext cx="1013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3. Etap – Powierzchnia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90" y="1214847"/>
            <a:ext cx="11772441" cy="51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63483" y="274320"/>
            <a:ext cx="1013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3. Etap – Dodawanie domu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26" y="1075421"/>
            <a:ext cx="11286308" cy="552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45920" y="339635"/>
            <a:ext cx="10293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3. Etap – Powierzchnia domu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1" y="1112877"/>
            <a:ext cx="11500300" cy="547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72047" y="339634"/>
            <a:ext cx="1034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3. Etap – Stan nieruchomości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" y="995858"/>
            <a:ext cx="11952515" cy="570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85110" y="365760"/>
            <a:ext cx="1034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4. Etap – Własne dokumenty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2" y="1104936"/>
            <a:ext cx="11691257" cy="551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0520" y="1740421"/>
            <a:ext cx="1158675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Automatyczne pobieranie danych identyfikacyjnych po wpisaniu nr NIP,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Automatyczne uzupełnianie danych adresowych po nr kodu pocztowego lub kilku literach nazwy ulicy,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Wskazuje błędy i niewypełnione obowiązkowe pola,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Likwidacja bariery między urzędem a mieszkańcem,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Umożliwienie wysłania deklaracji  elektronicznie przez </a:t>
            </a:r>
            <a:r>
              <a:rPr lang="pl-PL" sz="2600" b="1" dirty="0" err="1" smtClean="0">
                <a:latin typeface="Cambria" pitchFamily="18" charset="0"/>
                <a:ea typeface="Cambria" pitchFamily="18" charset="0"/>
              </a:rPr>
              <a:t>ePUAP</a:t>
            </a:r>
            <a:r>
              <a:rPr lang="pl-PL" sz="2600" b="1" dirty="0" smtClean="0">
                <a:latin typeface="Cambria" pitchFamily="18" charset="0"/>
                <a:ea typeface="Cambria" pitchFamily="18" charset="0"/>
              </a:rPr>
              <a:t> lub wydrukowanie i podpisanie  w sposób tradycyjny.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238" y="280036"/>
            <a:ext cx="1218687" cy="101151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534194" y="339634"/>
            <a:ext cx="883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Podatki przyjazne dla każdego: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0874" y="275273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96134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19796" y="313509"/>
            <a:ext cx="1034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5. Etap – Wymagane podpisy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42" y="1173980"/>
            <a:ext cx="11809036" cy="55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50421" y="326572"/>
            <a:ext cx="1013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Generowanie deklaracji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31" y="1149531"/>
            <a:ext cx="11639006" cy="545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89609" y="339635"/>
            <a:ext cx="1013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on-line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– Podgląd – Wizualizacja</a:t>
            </a:r>
            <a:r>
              <a:rPr lang="pl-PL" sz="2800" b="1" dirty="0" smtClean="0">
                <a:latin typeface="Cambria" pitchFamily="18" charset="0"/>
                <a:ea typeface="Cambria" pitchFamily="18" charset="0"/>
              </a:rPr>
              <a:t> </a:t>
            </a:r>
            <a:endParaRPr lang="pl-PL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12" y="1013059"/>
            <a:ext cx="11739776" cy="56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97766" y="352698"/>
            <a:ext cx="1042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on-line – Tryb </a:t>
            </a:r>
            <a:r>
              <a:rPr lang="pl-PL" sz="28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ePUAP</a:t>
            </a:r>
            <a:r>
              <a:rPr lang="pl-PL" sz="2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– przekierowanie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70" y="1055804"/>
            <a:ext cx="11534503" cy="56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7984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72048" y="352698"/>
            <a:ext cx="1034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Wypełnienie deklaracji on-line – Tryb tradycyjny </a:t>
            </a:r>
            <a:endParaRPr lang="pl-PL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79" y="162470"/>
            <a:ext cx="1218687" cy="101151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42" y="999763"/>
            <a:ext cx="11663265" cy="57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469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964" y="255776"/>
            <a:ext cx="1218687" cy="101151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381" y="255776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913777" y="2575249"/>
            <a:ext cx="9815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Dziękujemy</a:t>
            </a:r>
            <a:endParaRPr lang="pl-PL" sz="5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89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7951" y="1110343"/>
            <a:ext cx="11836815" cy="5303520"/>
          </a:xfrm>
        </p:spPr>
        <p:txBody>
          <a:bodyPr anchor="ctr">
            <a:noAutofit/>
          </a:bodyPr>
          <a:lstStyle/>
          <a:p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Podatki lokalne, </a:t>
            </a:r>
            <a:b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które można rozliczyć </a:t>
            </a:r>
            <a:b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przy pomocy</a:t>
            </a:r>
            <a:b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</a:br>
            <a:r>
              <a:rPr lang="pl-PL" sz="5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PRZYJAZNYCH DEKLARACJI</a:t>
            </a:r>
            <a:endParaRPr lang="pl-PL" sz="5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734" y="268839"/>
            <a:ext cx="1218687" cy="101151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6555" y="366713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1520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9588" y="182879"/>
            <a:ext cx="5852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PODATEK OD NIERUCHOMOŚCI</a:t>
            </a:r>
            <a:endParaRPr lang="pl-PL" sz="4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25" y="371476"/>
            <a:ext cx="1218687" cy="101151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" y="1632856"/>
            <a:ext cx="11472726" cy="49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5560" y="340587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25" y="371476"/>
            <a:ext cx="1218687" cy="101151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664822" y="235131"/>
            <a:ext cx="6701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PODATEK OD ŚRODKÓW TRANSPORTOWYCH</a:t>
            </a:r>
            <a:endParaRPr lang="pl-PL" sz="4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68" y="1815738"/>
            <a:ext cx="11698941" cy="46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2314" y="327525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25" y="371476"/>
            <a:ext cx="1218687" cy="101151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239588" y="548640"/>
            <a:ext cx="5381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PODATEK ROLNY</a:t>
            </a:r>
            <a:endParaRPr lang="pl-PL" sz="4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16" y="1585501"/>
            <a:ext cx="11861075" cy="471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4931" y="379776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725" y="371476"/>
            <a:ext cx="1218687" cy="101151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487784" y="444137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PODATEK LEŚNY</a:t>
            </a:r>
            <a:endParaRPr lang="pl-PL" sz="4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35" y="1589014"/>
            <a:ext cx="11521440" cy="482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3308" y="340587"/>
            <a:ext cx="1676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700980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404</Words>
  <Application>Microsoft Office PowerPoint</Application>
  <PresentationFormat>Niestandardowy</PresentationFormat>
  <Paragraphs>70</Paragraphs>
  <Slides>45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6" baseType="lpstr">
      <vt:lpstr>Motyw pakietu Office</vt:lpstr>
      <vt:lpstr>Podatki on-line w Bydgoszczy</vt:lpstr>
      <vt:lpstr>PRZYJAZNE DEKLARACJE  to innowacyjne, intuicyjne narzędzie do szybkiego  i łatwego rozliczania podatków lokalnych</vt:lpstr>
      <vt:lpstr>Slajd 3</vt:lpstr>
      <vt:lpstr>Slajd 4</vt:lpstr>
      <vt:lpstr>Podatki lokalne,  które można rozliczyć  przy pomocy PRZYJAZNYCH DEKLARACJI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2021-11-08T13:20:16Z</cp:lastPrinted>
  <dcterms:created xsi:type="dcterms:W3CDTF">2021-11-08T09:24:52Z</dcterms:created>
  <dcterms:modified xsi:type="dcterms:W3CDTF">2021-11-15T08:09:26Z</dcterms:modified>
</cp:coreProperties>
</file>