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8" r:id="rId2"/>
    <p:sldId id="348" r:id="rId3"/>
    <p:sldId id="349" r:id="rId4"/>
    <p:sldId id="258" r:id="rId5"/>
    <p:sldId id="341" r:id="rId6"/>
    <p:sldId id="343" r:id="rId7"/>
    <p:sldId id="340" r:id="rId8"/>
    <p:sldId id="357" r:id="rId9"/>
    <p:sldId id="351" r:id="rId10"/>
    <p:sldId id="362" r:id="rId11"/>
    <p:sldId id="358" r:id="rId12"/>
    <p:sldId id="363" r:id="rId13"/>
    <p:sldId id="359" r:id="rId14"/>
    <p:sldId id="364" r:id="rId15"/>
    <p:sldId id="360" r:id="rId16"/>
    <p:sldId id="379" r:id="rId17"/>
    <p:sldId id="345" r:id="rId18"/>
    <p:sldId id="365" r:id="rId19"/>
    <p:sldId id="376" r:id="rId20"/>
    <p:sldId id="374" r:id="rId21"/>
    <p:sldId id="375" r:id="rId22"/>
    <p:sldId id="367" r:id="rId23"/>
    <p:sldId id="368" r:id="rId24"/>
    <p:sldId id="369" r:id="rId25"/>
    <p:sldId id="370" r:id="rId26"/>
    <p:sldId id="372" r:id="rId27"/>
    <p:sldId id="373" r:id="rId28"/>
    <p:sldId id="371" r:id="rId29"/>
    <p:sldId id="377" r:id="rId30"/>
    <p:sldId id="378" r:id="rId31"/>
    <p:sldId id="361" r:id="rId3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32" autoAdjust="0"/>
    <p:restoredTop sz="86071" autoAdjust="0"/>
  </p:normalViewPr>
  <p:slideViewPr>
    <p:cSldViewPr>
      <p:cViewPr varScale="1">
        <p:scale>
          <a:sx n="74" d="100"/>
          <a:sy n="74" d="100"/>
        </p:scale>
        <p:origin x="126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B38B74-F15D-4C59-BAB6-9B643D5FB3B7}" type="datetimeFigureOut">
              <a:rPr lang="pl-PL" smtClean="0"/>
              <a:pPr/>
              <a:t>2018-12-12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582B78-CB2D-402E-8C2F-FC64126229A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8106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3277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872BFC9-88A0-4E5A-9E29-12D57B4A7147}" type="slidenum">
              <a:rPr lang="pl-PL" smtClean="0"/>
              <a:pPr/>
              <a:t>1</a:t>
            </a:fld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4167488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368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81C3827-479B-4CCD-A152-3CDAD7AD8DD9}" type="slidenum">
              <a:rPr lang="pl-PL" smtClean="0"/>
              <a:pPr/>
              <a:t>2</a:t>
            </a:fld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67786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368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81C3827-479B-4CCD-A152-3CDAD7AD8DD9}" type="slidenum">
              <a:rPr lang="pl-PL" smtClean="0"/>
              <a:pPr/>
              <a:t>3</a:t>
            </a:fld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67786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0035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E9E486-C477-4715-8297-7E229271DF01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1556246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0035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E9E486-C477-4715-8297-7E229271DF01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1556246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0035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E9E486-C477-4715-8297-7E229271DF01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1693480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0035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E9E486-C477-4715-8297-7E229271DF01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1693480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3277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872BFC9-88A0-4E5A-9E29-12D57B4A7147}" type="slidenum">
              <a:rPr lang="pl-PL" smtClean="0"/>
              <a:pPr/>
              <a:t>31</a:t>
            </a:fld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4167488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49A1-954E-455B-B212-C47C03102901}" type="datetimeFigureOut">
              <a:rPr lang="pl-PL" smtClean="0"/>
              <a:pPr/>
              <a:t>2018-12-12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D1529-F3D7-46F3-BF96-F928FF2E222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49A1-954E-455B-B212-C47C03102901}" type="datetimeFigureOut">
              <a:rPr lang="pl-PL" smtClean="0"/>
              <a:pPr/>
              <a:t>2018-12-12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D1529-F3D7-46F3-BF96-F928FF2E222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49A1-954E-455B-B212-C47C03102901}" type="datetimeFigureOut">
              <a:rPr lang="pl-PL" smtClean="0"/>
              <a:pPr/>
              <a:t>2018-12-12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D1529-F3D7-46F3-BF96-F928FF2E222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49A1-954E-455B-B212-C47C03102901}" type="datetimeFigureOut">
              <a:rPr lang="pl-PL" smtClean="0"/>
              <a:pPr/>
              <a:t>2018-12-12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D1529-F3D7-46F3-BF96-F928FF2E222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49A1-954E-455B-B212-C47C03102901}" type="datetimeFigureOut">
              <a:rPr lang="pl-PL" smtClean="0"/>
              <a:pPr/>
              <a:t>2018-12-12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D1529-F3D7-46F3-BF96-F928FF2E222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49A1-954E-455B-B212-C47C03102901}" type="datetimeFigureOut">
              <a:rPr lang="pl-PL" smtClean="0"/>
              <a:pPr/>
              <a:t>2018-12-12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D1529-F3D7-46F3-BF96-F928FF2E222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49A1-954E-455B-B212-C47C03102901}" type="datetimeFigureOut">
              <a:rPr lang="pl-PL" smtClean="0"/>
              <a:pPr/>
              <a:t>2018-12-12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D1529-F3D7-46F3-BF96-F928FF2E222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49A1-954E-455B-B212-C47C03102901}" type="datetimeFigureOut">
              <a:rPr lang="pl-PL" smtClean="0"/>
              <a:pPr/>
              <a:t>2018-12-12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D1529-F3D7-46F3-BF96-F928FF2E222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49A1-954E-455B-B212-C47C03102901}" type="datetimeFigureOut">
              <a:rPr lang="pl-PL" smtClean="0"/>
              <a:pPr/>
              <a:t>2018-12-12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D1529-F3D7-46F3-BF96-F928FF2E222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49A1-954E-455B-B212-C47C03102901}" type="datetimeFigureOut">
              <a:rPr lang="pl-PL" smtClean="0"/>
              <a:pPr/>
              <a:t>2018-12-12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D1529-F3D7-46F3-BF96-F928FF2E222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49A1-954E-455B-B212-C47C03102901}" type="datetimeFigureOut">
              <a:rPr lang="pl-PL" smtClean="0"/>
              <a:pPr/>
              <a:t>2018-12-12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D1529-F3D7-46F3-BF96-F928FF2E222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A49A1-954E-455B-B212-C47C03102901}" type="datetimeFigureOut">
              <a:rPr lang="pl-PL" smtClean="0"/>
              <a:pPr/>
              <a:t>2018-12-12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D1529-F3D7-46F3-BF96-F928FF2E222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zaokrąglony 10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2600" b="1" dirty="0" smtClean="0"/>
          </a:p>
          <a:p>
            <a:pPr algn="ctr">
              <a:defRPr/>
            </a:pPr>
            <a:endParaRPr lang="pl-PL" sz="2600" b="1" dirty="0" smtClean="0"/>
          </a:p>
          <a:p>
            <a:pPr algn="ctr">
              <a:defRPr/>
            </a:pPr>
            <a:endParaRPr lang="pl-PL" sz="2600" b="1" dirty="0" smtClean="0"/>
          </a:p>
          <a:p>
            <a:pPr algn="ctr">
              <a:defRPr/>
            </a:pPr>
            <a:endParaRPr lang="pl-PL" sz="2600" b="1" dirty="0" smtClean="0"/>
          </a:p>
          <a:p>
            <a:pPr algn="ctr">
              <a:defRPr/>
            </a:pPr>
            <a:r>
              <a:rPr lang="pl-PL" sz="3000" b="1" dirty="0" smtClean="0"/>
              <a:t>Wyniki konsultacji dotyczących budowy zewnętrznych </a:t>
            </a:r>
          </a:p>
          <a:p>
            <a:pPr algn="ctr">
              <a:defRPr/>
            </a:pPr>
            <a:r>
              <a:rPr lang="pl-PL" sz="3000" b="1" dirty="0" smtClean="0"/>
              <a:t>basenów na obiekcie nowej Astorii </a:t>
            </a:r>
          </a:p>
          <a:p>
            <a:pPr algn="ctr">
              <a:defRPr/>
            </a:pPr>
            <a:endParaRPr lang="pl-PL" sz="2600" b="1" dirty="0" smtClean="0"/>
          </a:p>
          <a:p>
            <a:pPr algn="ctr">
              <a:defRPr/>
            </a:pPr>
            <a:endParaRPr lang="pl-PL" sz="2600" b="1" dirty="0" smtClean="0"/>
          </a:p>
          <a:p>
            <a:pPr algn="ctr">
              <a:defRPr/>
            </a:pPr>
            <a:r>
              <a:rPr lang="pl-PL" sz="4500" b="1" dirty="0" smtClean="0"/>
              <a:t>KONFERENCJA PRASOWA </a:t>
            </a:r>
          </a:p>
          <a:p>
            <a:pPr algn="ctr">
              <a:defRPr/>
            </a:pPr>
            <a:endParaRPr lang="pl-PL" sz="2600" b="1" dirty="0" smtClean="0"/>
          </a:p>
          <a:p>
            <a:pPr algn="ctr">
              <a:defRPr/>
            </a:pPr>
            <a:r>
              <a:rPr lang="pl-PL" sz="2000" b="1" dirty="0" smtClean="0"/>
              <a:t> </a:t>
            </a:r>
          </a:p>
          <a:p>
            <a:pPr algn="ctr">
              <a:defRPr/>
            </a:pPr>
            <a:endParaRPr lang="pl-PL" sz="2000" b="1" dirty="0" smtClean="0"/>
          </a:p>
          <a:p>
            <a:pPr algn="ctr">
              <a:defRPr/>
            </a:pPr>
            <a:endParaRPr lang="pl-PL" sz="2000" b="1" dirty="0" smtClean="0"/>
          </a:p>
          <a:p>
            <a:pPr algn="ctr">
              <a:defRPr/>
            </a:pPr>
            <a:endParaRPr lang="pl-PL" sz="2000" b="1" dirty="0" smtClean="0"/>
          </a:p>
          <a:p>
            <a:pPr algn="ctr">
              <a:defRPr/>
            </a:pPr>
            <a:endParaRPr lang="pl-PL" sz="2000" b="1" dirty="0" smtClean="0"/>
          </a:p>
          <a:p>
            <a:pPr algn="r">
              <a:defRPr/>
            </a:pPr>
            <a:r>
              <a:rPr lang="pl-PL" sz="2600" b="1" dirty="0" smtClean="0"/>
              <a:t>12</a:t>
            </a:r>
            <a:r>
              <a:rPr lang="pl-PL" sz="2600" b="1" dirty="0" smtClean="0">
                <a:solidFill>
                  <a:srgbClr val="FF0000"/>
                </a:solidFill>
              </a:rPr>
              <a:t> </a:t>
            </a:r>
            <a:r>
              <a:rPr lang="pl-PL" sz="2600" b="1" dirty="0" smtClean="0"/>
              <a:t>grudnia 2018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b="1" dirty="0" smtClean="0"/>
              <a:t>    </a:t>
            </a:r>
            <a:endParaRPr lang="pl-PL" sz="2600" b="1" dirty="0"/>
          </a:p>
        </p:txBody>
      </p:sp>
      <p:pic>
        <p:nvPicPr>
          <p:cNvPr id="9224" name="Obraz 6" descr="Biale logo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32656"/>
            <a:ext cx="172901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Fotolia_195936697_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3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zaokrąglony 5"/>
          <p:cNvSpPr/>
          <p:nvPr/>
        </p:nvSpPr>
        <p:spPr>
          <a:xfrm>
            <a:off x="0" y="0"/>
            <a:ext cx="9144000" cy="980728"/>
          </a:xfrm>
          <a:prstGeom prst="roundRect">
            <a:avLst>
              <a:gd name="adj" fmla="val 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500" b="1" dirty="0" smtClean="0"/>
              <a:t>              </a:t>
            </a:r>
          </a:p>
          <a:p>
            <a:pPr algn="ctr">
              <a:defRPr/>
            </a:pPr>
            <a:r>
              <a:rPr lang="pl-PL" sz="2500" b="1" dirty="0" smtClean="0"/>
              <a:t>               </a:t>
            </a:r>
          </a:p>
          <a:p>
            <a:pPr algn="ctr">
              <a:defRPr/>
            </a:pPr>
            <a:r>
              <a:rPr lang="pl-PL" sz="2500" b="1" dirty="0" smtClean="0"/>
              <a:t>Wyniki konsultacji dotyczących budowy zewnętrznych </a:t>
            </a:r>
          </a:p>
          <a:p>
            <a:pPr algn="ctr">
              <a:defRPr/>
            </a:pPr>
            <a:r>
              <a:rPr lang="pl-PL" sz="2500" b="1" dirty="0" smtClean="0"/>
              <a:t>basenów na obiekcie nowej Astorii </a:t>
            </a:r>
          </a:p>
          <a:p>
            <a:pPr algn="ctr">
              <a:defRPr/>
            </a:pPr>
            <a:endParaRPr lang="pl-PL" sz="2500" b="1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500" b="1" dirty="0"/>
          </a:p>
        </p:txBody>
      </p:sp>
      <p:pic>
        <p:nvPicPr>
          <p:cNvPr id="7" name="Obraz 6" descr="Biale logo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2008" y="116632"/>
            <a:ext cx="1115616" cy="83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zaokrąglony 7"/>
          <p:cNvSpPr/>
          <p:nvPr/>
        </p:nvSpPr>
        <p:spPr>
          <a:xfrm>
            <a:off x="0" y="1124744"/>
            <a:ext cx="9144000" cy="504056"/>
          </a:xfrm>
          <a:prstGeom prst="roundRect">
            <a:avLst>
              <a:gd name="adj" fmla="val 0"/>
            </a:avLst>
          </a:prstGeom>
          <a:solidFill>
            <a:srgbClr val="00206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500" b="1" dirty="0" smtClean="0"/>
              <a:t>Do realizacji:   </a:t>
            </a:r>
            <a:endParaRPr lang="pl-PL" sz="2500" b="1" dirty="0"/>
          </a:p>
        </p:txBody>
      </p:sp>
      <p:sp>
        <p:nvSpPr>
          <p:cNvPr id="9" name="Prostokąt zaokrąglony 8"/>
          <p:cNvSpPr/>
          <p:nvPr/>
        </p:nvSpPr>
        <p:spPr>
          <a:xfrm>
            <a:off x="0" y="1916832"/>
            <a:ext cx="9144000" cy="4941168"/>
          </a:xfrm>
          <a:prstGeom prst="roundRect">
            <a:avLst>
              <a:gd name="adj" fmla="val 0"/>
            </a:avLst>
          </a:prstGeom>
          <a:solidFill>
            <a:srgbClr val="00206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 smtClean="0"/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700" dirty="0" smtClean="0"/>
          </a:p>
          <a:p>
            <a:pPr lvl="0">
              <a:lnSpc>
                <a:spcPct val="150000"/>
              </a:lnSpc>
              <a:buFont typeface="Wingdings" pitchFamily="2" charset="2"/>
              <a:buChar char="ü"/>
            </a:pPr>
            <a:r>
              <a:rPr lang="pl-PL" sz="2000" dirty="0" smtClean="0"/>
              <a:t>parkingi rowerowe</a:t>
            </a:r>
            <a:r>
              <a:rPr lang="pl-PL" sz="2000" b="1" dirty="0" smtClean="0"/>
              <a:t> 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ü"/>
            </a:pPr>
            <a:r>
              <a:rPr lang="pl-PL" sz="2000" dirty="0" smtClean="0"/>
              <a:t>połączenie dla rowerów: bulwary - wejścia do basenów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l-PL" sz="2000" b="1" dirty="0" smtClean="0"/>
              <a:t> </a:t>
            </a:r>
            <a:r>
              <a:rPr lang="pl-PL" sz="2000" dirty="0" smtClean="0"/>
              <a:t>fontanna, jako charakterystyczny motyw dla obiektu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l-PL" sz="2000" dirty="0" smtClean="0"/>
              <a:t> poidełka „wody bydgoskiej”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l-PL" sz="2000" dirty="0" smtClean="0"/>
              <a:t> dostęp do Wi – Fi 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ü"/>
            </a:pPr>
            <a:r>
              <a:rPr lang="pl-PL" sz="2000" b="1" dirty="0" smtClean="0"/>
              <a:t> </a:t>
            </a:r>
            <a:r>
              <a:rPr lang="pl-PL" sz="2000" dirty="0" smtClean="0"/>
              <a:t>plac do street workout (wielofunkcyjna strefa)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l-PL" sz="2000" b="1" dirty="0" smtClean="0"/>
              <a:t> </a:t>
            </a:r>
            <a:r>
              <a:rPr lang="pl-PL" sz="2000" dirty="0" smtClean="0"/>
              <a:t>przystanek: Królowej Jadwigi/Rejtana  </a:t>
            </a:r>
            <a:endParaRPr lang="pl-PL" sz="2000" dirty="0" smtClean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l-PL" sz="2000" dirty="0" smtClean="0"/>
              <a:t> nasadzenia drzew</a:t>
            </a:r>
            <a:endParaRPr lang="pl-PL" sz="2000" dirty="0" smtClean="0">
              <a:solidFill>
                <a:srgbClr val="FF0000"/>
              </a:solidFill>
            </a:endParaRPr>
          </a:p>
          <a:p>
            <a:pPr lvl="0">
              <a:buFont typeface="Wingdings" pitchFamily="2" charset="2"/>
              <a:buChar char="ü"/>
              <a:defRPr/>
            </a:pPr>
            <a:endParaRPr lang="pl-PL" sz="20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20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20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2000" b="1" dirty="0"/>
          </a:p>
        </p:txBody>
      </p:sp>
      <p:cxnSp>
        <p:nvCxnSpPr>
          <p:cNvPr id="10" name="Łącznik prosty 9"/>
          <p:cNvCxnSpPr/>
          <p:nvPr/>
        </p:nvCxnSpPr>
        <p:spPr>
          <a:xfrm>
            <a:off x="5220072" y="4077072"/>
            <a:ext cx="0" cy="252028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az 10" descr="cycle-1659287_960_7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18328" y="4077072"/>
            <a:ext cx="3790176" cy="2526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Fotolia_195936697_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3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zaokrąglony 5"/>
          <p:cNvSpPr/>
          <p:nvPr/>
        </p:nvSpPr>
        <p:spPr>
          <a:xfrm>
            <a:off x="0" y="0"/>
            <a:ext cx="9144000" cy="980728"/>
          </a:xfrm>
          <a:prstGeom prst="roundRect">
            <a:avLst>
              <a:gd name="adj" fmla="val 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500" b="1" dirty="0" smtClean="0"/>
              <a:t>              </a:t>
            </a:r>
          </a:p>
          <a:p>
            <a:pPr algn="ctr">
              <a:defRPr/>
            </a:pPr>
            <a:r>
              <a:rPr lang="pl-PL" sz="2500" b="1" dirty="0" smtClean="0"/>
              <a:t>               </a:t>
            </a:r>
          </a:p>
          <a:p>
            <a:pPr algn="ctr">
              <a:defRPr/>
            </a:pPr>
            <a:r>
              <a:rPr lang="pl-PL" sz="2500" b="1" dirty="0" smtClean="0"/>
              <a:t>Wyniki konsultacji dotyczących budowy zewnętrznych </a:t>
            </a:r>
          </a:p>
          <a:p>
            <a:pPr algn="ctr">
              <a:defRPr/>
            </a:pPr>
            <a:r>
              <a:rPr lang="pl-PL" sz="2500" b="1" dirty="0" smtClean="0"/>
              <a:t>basenów na obiekcie nowej Astorii </a:t>
            </a:r>
          </a:p>
          <a:p>
            <a:pPr algn="ctr">
              <a:defRPr/>
            </a:pPr>
            <a:endParaRPr lang="pl-PL" sz="2500" b="1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500" b="1" dirty="0"/>
          </a:p>
        </p:txBody>
      </p:sp>
      <p:pic>
        <p:nvPicPr>
          <p:cNvPr id="7" name="Obraz 6" descr="Biale logo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2008" y="116632"/>
            <a:ext cx="1115616" cy="83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zaokrąglony 7"/>
          <p:cNvSpPr/>
          <p:nvPr/>
        </p:nvSpPr>
        <p:spPr>
          <a:xfrm>
            <a:off x="0" y="1124744"/>
            <a:ext cx="9144000" cy="504056"/>
          </a:xfrm>
          <a:prstGeom prst="roundRect">
            <a:avLst>
              <a:gd name="adj" fmla="val 0"/>
            </a:avLst>
          </a:prstGeom>
          <a:solidFill>
            <a:srgbClr val="00206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500" b="1" dirty="0" smtClean="0"/>
              <a:t>Do realizacji:   </a:t>
            </a:r>
            <a:endParaRPr lang="pl-PL" sz="2500" b="1" dirty="0"/>
          </a:p>
        </p:txBody>
      </p:sp>
      <p:sp>
        <p:nvSpPr>
          <p:cNvPr id="9" name="Prostokąt zaokrąglony 8"/>
          <p:cNvSpPr/>
          <p:nvPr/>
        </p:nvSpPr>
        <p:spPr>
          <a:xfrm>
            <a:off x="0" y="1916832"/>
            <a:ext cx="9144000" cy="4941168"/>
          </a:xfrm>
          <a:prstGeom prst="roundRect">
            <a:avLst>
              <a:gd name="adj" fmla="val 0"/>
            </a:avLst>
          </a:prstGeom>
          <a:solidFill>
            <a:srgbClr val="00206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 smtClean="0"/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b="1" dirty="0" smtClean="0"/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sz="2000" dirty="0" smtClean="0"/>
              <a:t> odpowiednia liczba basenów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sz="2000" dirty="0" smtClean="0"/>
              <a:t> baseny o różnej wielkości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sz="2000" dirty="0" smtClean="0"/>
              <a:t>oświetlenie 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2000" dirty="0" smtClean="0"/>
              <a:t> podgrzewanie wody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sz="2000" dirty="0" smtClean="0"/>
              <a:t> szatnie wyposażone w suszarki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sz="2000" dirty="0" smtClean="0"/>
              <a:t> miękkie podłoże dla maluchów 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sz="2000" dirty="0" smtClean="0"/>
              <a:t> ławeczki napowietrzające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sz="2000" dirty="0" smtClean="0"/>
              <a:t> strefy dostosowane do osób w różnym wieku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1700" dirty="0" smtClean="0"/>
          </a:p>
          <a:p>
            <a:pPr lvl="0">
              <a:buFont typeface="Wingdings" pitchFamily="2" charset="2"/>
              <a:buChar char="ü"/>
              <a:defRPr/>
            </a:pPr>
            <a:endParaRPr lang="pl-PL" sz="17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700" dirty="0" smtClean="0"/>
          </a:p>
          <a:p>
            <a:pPr lvl="0">
              <a:buFont typeface="Wingdings" pitchFamily="2" charset="2"/>
              <a:buChar char="ü"/>
              <a:defRPr/>
            </a:pPr>
            <a:endParaRPr lang="pl-PL" sz="20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20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20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2000" b="1" dirty="0"/>
          </a:p>
        </p:txBody>
      </p:sp>
      <p:cxnSp>
        <p:nvCxnSpPr>
          <p:cNvPr id="10" name="Łącznik prosty 9"/>
          <p:cNvCxnSpPr/>
          <p:nvPr/>
        </p:nvCxnSpPr>
        <p:spPr>
          <a:xfrm>
            <a:off x="5364088" y="4005064"/>
            <a:ext cx="0" cy="2088232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az 10" descr="balloons-1761634_960_7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4026388"/>
            <a:ext cx="3588123" cy="2066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Fotolia_195936697_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3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zaokrąglony 5"/>
          <p:cNvSpPr/>
          <p:nvPr/>
        </p:nvSpPr>
        <p:spPr>
          <a:xfrm>
            <a:off x="0" y="0"/>
            <a:ext cx="9144000" cy="980728"/>
          </a:xfrm>
          <a:prstGeom prst="roundRect">
            <a:avLst>
              <a:gd name="adj" fmla="val 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500" b="1" dirty="0" smtClean="0"/>
              <a:t>              </a:t>
            </a:r>
          </a:p>
          <a:p>
            <a:pPr algn="ctr">
              <a:defRPr/>
            </a:pPr>
            <a:r>
              <a:rPr lang="pl-PL" sz="2500" b="1" dirty="0" smtClean="0"/>
              <a:t>               </a:t>
            </a:r>
          </a:p>
          <a:p>
            <a:pPr algn="ctr">
              <a:defRPr/>
            </a:pPr>
            <a:r>
              <a:rPr lang="pl-PL" sz="2500" b="1" dirty="0" smtClean="0"/>
              <a:t>Wyniki konsultacji dotyczących budowy zewnętrznych </a:t>
            </a:r>
          </a:p>
          <a:p>
            <a:pPr algn="ctr">
              <a:defRPr/>
            </a:pPr>
            <a:r>
              <a:rPr lang="pl-PL" sz="2500" b="1" dirty="0" smtClean="0"/>
              <a:t>basenów na obiekcie nowej Astorii </a:t>
            </a:r>
          </a:p>
          <a:p>
            <a:pPr algn="ctr">
              <a:defRPr/>
            </a:pPr>
            <a:endParaRPr lang="pl-PL" sz="2500" b="1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500" b="1" dirty="0"/>
          </a:p>
        </p:txBody>
      </p:sp>
      <p:pic>
        <p:nvPicPr>
          <p:cNvPr id="7" name="Obraz 6" descr="Biale logo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2008" y="116632"/>
            <a:ext cx="1115616" cy="83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zaokrąglony 7"/>
          <p:cNvSpPr/>
          <p:nvPr/>
        </p:nvSpPr>
        <p:spPr>
          <a:xfrm>
            <a:off x="0" y="1124744"/>
            <a:ext cx="9144000" cy="504056"/>
          </a:xfrm>
          <a:prstGeom prst="roundRect">
            <a:avLst>
              <a:gd name="adj" fmla="val 0"/>
            </a:avLst>
          </a:prstGeom>
          <a:solidFill>
            <a:srgbClr val="00206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500" b="1" dirty="0" smtClean="0"/>
              <a:t>Do realizacji:   </a:t>
            </a:r>
            <a:endParaRPr lang="pl-PL" sz="2500" b="1" dirty="0"/>
          </a:p>
        </p:txBody>
      </p:sp>
      <p:sp>
        <p:nvSpPr>
          <p:cNvPr id="9" name="Prostokąt zaokrąglony 8"/>
          <p:cNvSpPr/>
          <p:nvPr/>
        </p:nvSpPr>
        <p:spPr>
          <a:xfrm>
            <a:off x="0" y="1916832"/>
            <a:ext cx="9144000" cy="4941168"/>
          </a:xfrm>
          <a:prstGeom prst="roundRect">
            <a:avLst>
              <a:gd name="adj" fmla="val 0"/>
            </a:avLst>
          </a:prstGeom>
          <a:solidFill>
            <a:srgbClr val="00206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 smtClean="0"/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b="1" dirty="0" smtClean="0"/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sz="2000" b="1" dirty="0" smtClean="0"/>
              <a:t> </a:t>
            </a:r>
            <a:r>
              <a:rPr lang="pl-PL" sz="2000" dirty="0" smtClean="0"/>
              <a:t>liczenie czasu pobytu od momentu wyjścia z basenu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sz="2000" dirty="0" smtClean="0"/>
              <a:t> możliwość zakupu czepków 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2000" dirty="0" smtClean="0"/>
              <a:t>zadaszenie (w formie ruchomych parasoli)  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2000" dirty="0" smtClean="0"/>
              <a:t> punkt gastronomiczny, w tym ze zdrową żywnością 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2000" dirty="0" smtClean="0"/>
              <a:t>miejsce dla matek z małymi dziećmi (przewijak, automat z pieluchami,</a:t>
            </a:r>
          </a:p>
          <a:p>
            <a:pPr>
              <a:lnSpc>
                <a:spcPct val="150000"/>
              </a:lnSpc>
              <a:defRPr/>
            </a:pPr>
            <a:r>
              <a:rPr lang="pl-PL" sz="2000" dirty="0" smtClean="0"/>
              <a:t> fotel do karmienia itd.) w pobliżu basenu i placu zabaw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2000" dirty="0" smtClean="0"/>
              <a:t>gejzery </a:t>
            </a:r>
          </a:p>
          <a:p>
            <a:pPr>
              <a:lnSpc>
                <a:spcPct val="150000"/>
              </a:lnSpc>
              <a:defRPr/>
            </a:pPr>
            <a:endParaRPr lang="pl-PL" sz="2000" dirty="0" smtClean="0"/>
          </a:p>
          <a:p>
            <a:pPr lvl="0">
              <a:lnSpc>
                <a:spcPct val="150000"/>
              </a:lnSpc>
              <a:buFont typeface="Wingdings" pitchFamily="2" charset="2"/>
              <a:buChar char="ü"/>
              <a:defRPr/>
            </a:pPr>
            <a:endParaRPr lang="pl-PL" sz="2000" dirty="0" smtClean="0"/>
          </a:p>
          <a:p>
            <a:pPr lvl="0">
              <a:buFont typeface="Wingdings" pitchFamily="2" charset="2"/>
              <a:buChar char="ü"/>
              <a:defRPr/>
            </a:pPr>
            <a:endParaRPr lang="pl-PL" sz="17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700" dirty="0" smtClean="0"/>
          </a:p>
          <a:p>
            <a:pPr lvl="0">
              <a:buFont typeface="Wingdings" pitchFamily="2" charset="2"/>
              <a:buChar char="ü"/>
              <a:defRPr/>
            </a:pPr>
            <a:endParaRPr lang="pl-PL" sz="20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20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20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2000" b="1" dirty="0"/>
          </a:p>
        </p:txBody>
      </p:sp>
      <p:pic>
        <p:nvPicPr>
          <p:cNvPr id="10" name="Obraz 9" descr="mother-84628_960_7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4725144"/>
            <a:ext cx="3132349" cy="2088232"/>
          </a:xfrm>
          <a:prstGeom prst="rect">
            <a:avLst/>
          </a:prstGeom>
        </p:spPr>
      </p:pic>
      <p:cxnSp>
        <p:nvCxnSpPr>
          <p:cNvPr id="11" name="Łącznik prosty 10"/>
          <p:cNvCxnSpPr/>
          <p:nvPr/>
        </p:nvCxnSpPr>
        <p:spPr>
          <a:xfrm>
            <a:off x="5796136" y="4725144"/>
            <a:ext cx="0" cy="2088232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Fotolia_195936697_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3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zaokrąglony 5"/>
          <p:cNvSpPr/>
          <p:nvPr/>
        </p:nvSpPr>
        <p:spPr>
          <a:xfrm>
            <a:off x="0" y="0"/>
            <a:ext cx="9144000" cy="980728"/>
          </a:xfrm>
          <a:prstGeom prst="roundRect">
            <a:avLst>
              <a:gd name="adj" fmla="val 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500" b="1" dirty="0" smtClean="0"/>
              <a:t>              </a:t>
            </a:r>
          </a:p>
          <a:p>
            <a:pPr algn="ctr">
              <a:defRPr/>
            </a:pPr>
            <a:r>
              <a:rPr lang="pl-PL" sz="2500" b="1" dirty="0" smtClean="0"/>
              <a:t>               </a:t>
            </a:r>
          </a:p>
          <a:p>
            <a:pPr algn="ctr">
              <a:defRPr/>
            </a:pPr>
            <a:r>
              <a:rPr lang="pl-PL" sz="2500" b="1" dirty="0" smtClean="0"/>
              <a:t>Wyniki konsultacji dotyczących budowy zewnętrznych </a:t>
            </a:r>
          </a:p>
          <a:p>
            <a:pPr algn="ctr">
              <a:defRPr/>
            </a:pPr>
            <a:r>
              <a:rPr lang="pl-PL" sz="2500" b="1" dirty="0" smtClean="0"/>
              <a:t>basenów na obiekcie nowej Astorii </a:t>
            </a:r>
          </a:p>
          <a:p>
            <a:pPr algn="ctr">
              <a:defRPr/>
            </a:pPr>
            <a:endParaRPr lang="pl-PL" sz="2500" b="1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500" b="1" dirty="0"/>
          </a:p>
        </p:txBody>
      </p:sp>
      <p:pic>
        <p:nvPicPr>
          <p:cNvPr id="7" name="Obraz 6" descr="Biale logo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2008" y="116632"/>
            <a:ext cx="1115616" cy="83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zaokrąglony 7"/>
          <p:cNvSpPr/>
          <p:nvPr/>
        </p:nvSpPr>
        <p:spPr>
          <a:xfrm>
            <a:off x="0" y="1124744"/>
            <a:ext cx="9144000" cy="504056"/>
          </a:xfrm>
          <a:prstGeom prst="roundRect">
            <a:avLst>
              <a:gd name="adj" fmla="val 0"/>
            </a:avLst>
          </a:prstGeom>
          <a:solidFill>
            <a:srgbClr val="00206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500" b="1" dirty="0" smtClean="0"/>
              <a:t>Do realizacji:   </a:t>
            </a:r>
            <a:endParaRPr lang="pl-PL" sz="2500" b="1" dirty="0"/>
          </a:p>
        </p:txBody>
      </p:sp>
      <p:sp>
        <p:nvSpPr>
          <p:cNvPr id="9" name="Prostokąt zaokrąglony 8"/>
          <p:cNvSpPr/>
          <p:nvPr/>
        </p:nvSpPr>
        <p:spPr>
          <a:xfrm>
            <a:off x="0" y="1916832"/>
            <a:ext cx="9144000" cy="4941168"/>
          </a:xfrm>
          <a:prstGeom prst="roundRect">
            <a:avLst>
              <a:gd name="adj" fmla="val 0"/>
            </a:avLst>
          </a:prstGeom>
          <a:solidFill>
            <a:srgbClr val="00206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 smtClean="0"/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700" dirty="0" smtClean="0"/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/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sz="2000" dirty="0" smtClean="0"/>
              <a:t> leżaki i parasole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sz="2000" dirty="0" smtClean="0"/>
              <a:t> przestrzeń dla rodziców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sz="2000" b="1" dirty="0" smtClean="0"/>
              <a:t> </a:t>
            </a:r>
            <a:r>
              <a:rPr lang="pl-PL" sz="2000" dirty="0" smtClean="0"/>
              <a:t>dostęp do wszystkich stref również dla rodziców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sz="2000" b="1" dirty="0" smtClean="0"/>
              <a:t> </a:t>
            </a:r>
            <a:r>
              <a:rPr lang="pl-PL" sz="2000" dirty="0" smtClean="0"/>
              <a:t>ogrodzenie między natryskami a boiskami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sz="2000" dirty="0" smtClean="0"/>
              <a:t> toalety w strefie relaksu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sz="2000" dirty="0" smtClean="0"/>
              <a:t> muzyka w tle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sz="2000" dirty="0" smtClean="0"/>
              <a:t> piaskownica dla najmłodszych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sz="2000" b="1" dirty="0" smtClean="0"/>
              <a:t> </a:t>
            </a:r>
            <a:r>
              <a:rPr lang="pl-PL" sz="2000" dirty="0" smtClean="0"/>
              <a:t>monitoring na całości obiektu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sz="2000" dirty="0" smtClean="0"/>
              <a:t> zakaz palenia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16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16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6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1600" dirty="0" smtClean="0"/>
          </a:p>
          <a:p>
            <a:r>
              <a:rPr lang="pl-PL" sz="1700" dirty="0" smtClean="0"/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700" dirty="0" smtClean="0"/>
          </a:p>
          <a:p>
            <a:pPr lvl="0">
              <a:buFont typeface="Wingdings" pitchFamily="2" charset="2"/>
              <a:buChar char="ü"/>
              <a:defRPr/>
            </a:pPr>
            <a:endParaRPr lang="pl-PL" sz="20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20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20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2000" b="1" dirty="0"/>
          </a:p>
        </p:txBody>
      </p:sp>
      <p:pic>
        <p:nvPicPr>
          <p:cNvPr id="10" name="Obraz 9" descr="sunbeds-2669784_960_720.jpg"/>
          <p:cNvPicPr>
            <a:picLocks noChangeAspect="1"/>
          </p:cNvPicPr>
          <p:nvPr/>
        </p:nvPicPr>
        <p:blipFill>
          <a:blip r:embed="rId4" cstate="print"/>
          <a:srcRect l="13127" t="23628"/>
          <a:stretch>
            <a:fillRect/>
          </a:stretch>
        </p:blipFill>
        <p:spPr>
          <a:xfrm>
            <a:off x="5436096" y="4653136"/>
            <a:ext cx="3574152" cy="2094736"/>
          </a:xfrm>
          <a:prstGeom prst="rect">
            <a:avLst/>
          </a:prstGeom>
        </p:spPr>
      </p:pic>
      <p:cxnSp>
        <p:nvCxnSpPr>
          <p:cNvPr id="11" name="Łącznik prosty 10"/>
          <p:cNvCxnSpPr/>
          <p:nvPr/>
        </p:nvCxnSpPr>
        <p:spPr>
          <a:xfrm>
            <a:off x="5292080" y="4653136"/>
            <a:ext cx="0" cy="2088232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Fotolia_195936697_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3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zaokrąglony 5"/>
          <p:cNvSpPr/>
          <p:nvPr/>
        </p:nvSpPr>
        <p:spPr>
          <a:xfrm>
            <a:off x="0" y="0"/>
            <a:ext cx="9144000" cy="980728"/>
          </a:xfrm>
          <a:prstGeom prst="roundRect">
            <a:avLst>
              <a:gd name="adj" fmla="val 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500" b="1" dirty="0" smtClean="0"/>
              <a:t>              </a:t>
            </a:r>
          </a:p>
          <a:p>
            <a:pPr algn="ctr">
              <a:defRPr/>
            </a:pPr>
            <a:r>
              <a:rPr lang="pl-PL" sz="2500" b="1" dirty="0" smtClean="0"/>
              <a:t>               </a:t>
            </a:r>
          </a:p>
          <a:p>
            <a:pPr algn="ctr">
              <a:defRPr/>
            </a:pPr>
            <a:r>
              <a:rPr lang="pl-PL" sz="2500" b="1" dirty="0" smtClean="0"/>
              <a:t>Wyniki konsultacji dotyczących budowy zewnętrznych </a:t>
            </a:r>
          </a:p>
          <a:p>
            <a:pPr algn="ctr">
              <a:defRPr/>
            </a:pPr>
            <a:r>
              <a:rPr lang="pl-PL" sz="2500" b="1" dirty="0" smtClean="0"/>
              <a:t>basenów na obiekcie nowej Astorii </a:t>
            </a:r>
          </a:p>
          <a:p>
            <a:pPr algn="ctr">
              <a:defRPr/>
            </a:pPr>
            <a:endParaRPr lang="pl-PL" sz="2500" b="1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500" b="1" dirty="0"/>
          </a:p>
        </p:txBody>
      </p:sp>
      <p:pic>
        <p:nvPicPr>
          <p:cNvPr id="7" name="Obraz 6" descr="Biale logo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2008" y="116632"/>
            <a:ext cx="1115616" cy="83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zaokrąglony 7"/>
          <p:cNvSpPr/>
          <p:nvPr/>
        </p:nvSpPr>
        <p:spPr>
          <a:xfrm>
            <a:off x="0" y="1124744"/>
            <a:ext cx="9144000" cy="504056"/>
          </a:xfrm>
          <a:prstGeom prst="roundRect">
            <a:avLst>
              <a:gd name="adj" fmla="val 0"/>
            </a:avLst>
          </a:prstGeom>
          <a:solidFill>
            <a:srgbClr val="00206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500" b="1" dirty="0" smtClean="0"/>
              <a:t>Do realizacji:   </a:t>
            </a:r>
            <a:endParaRPr lang="pl-PL" sz="2500" b="1" dirty="0"/>
          </a:p>
        </p:txBody>
      </p:sp>
      <p:sp>
        <p:nvSpPr>
          <p:cNvPr id="9" name="Prostokąt zaokrąglony 8"/>
          <p:cNvSpPr/>
          <p:nvPr/>
        </p:nvSpPr>
        <p:spPr>
          <a:xfrm>
            <a:off x="0" y="1916832"/>
            <a:ext cx="9144000" cy="4941168"/>
          </a:xfrm>
          <a:prstGeom prst="roundRect">
            <a:avLst>
              <a:gd name="adj" fmla="val 0"/>
            </a:avLst>
          </a:prstGeom>
          <a:solidFill>
            <a:srgbClr val="00206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 smtClean="0"/>
              <a:t> </a:t>
            </a:r>
            <a:endParaRPr lang="pl-PL" sz="17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16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16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/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/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 smtClean="0"/>
              <a:t>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sz="2000" dirty="0" smtClean="0"/>
              <a:t> szafki zamykane na kod 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2000" dirty="0" smtClean="0"/>
              <a:t> odpowiednia nawierzchnia w strefach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2000" dirty="0" smtClean="0"/>
              <a:t> parking (zaplanowany w ramach inwestycji budowy basenu wewnętrznego) 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2000" dirty="0" smtClean="0"/>
              <a:t> park dla dzieci w różnym wieku (pełne dostosowanie, w tym dla dzieci niepełnosprawnych)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2000" b="1" dirty="0" smtClean="0"/>
              <a:t> </a:t>
            </a:r>
            <a:r>
              <a:rPr lang="pl-PL" sz="2000" dirty="0" smtClean="0"/>
              <a:t>park linowy o różnych stopniach trudności 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2000" dirty="0" smtClean="0"/>
              <a:t> rozwiązania bezpieczne dla dzieci 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2000" dirty="0" smtClean="0"/>
              <a:t> wielofunkcyjne boiska 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2000" dirty="0" smtClean="0"/>
              <a:t> odpowiednia liczba natrysków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16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1600" dirty="0" smtClean="0"/>
          </a:p>
          <a:p>
            <a:r>
              <a:rPr lang="pl-PL" sz="1700" dirty="0" smtClean="0"/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700" dirty="0" smtClean="0"/>
          </a:p>
          <a:p>
            <a:pPr lvl="0">
              <a:buFont typeface="Wingdings" pitchFamily="2" charset="2"/>
              <a:buChar char="ü"/>
              <a:defRPr/>
            </a:pPr>
            <a:endParaRPr lang="pl-PL" sz="20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20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20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2000" b="1" dirty="0"/>
          </a:p>
        </p:txBody>
      </p:sp>
      <p:pic>
        <p:nvPicPr>
          <p:cNvPr id="10" name="Obraz 9" descr="beach-volleyball-2436828_960_7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6076" y="4221088"/>
            <a:ext cx="3682164" cy="2454776"/>
          </a:xfrm>
          <a:prstGeom prst="rect">
            <a:avLst/>
          </a:prstGeom>
        </p:spPr>
      </p:pic>
      <p:cxnSp>
        <p:nvCxnSpPr>
          <p:cNvPr id="11" name="Łącznik prosty 10"/>
          <p:cNvCxnSpPr/>
          <p:nvPr/>
        </p:nvCxnSpPr>
        <p:spPr>
          <a:xfrm>
            <a:off x="5148064" y="4221088"/>
            <a:ext cx="0" cy="2448272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Fotolia_195936697_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3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zaokrąglony 5"/>
          <p:cNvSpPr/>
          <p:nvPr/>
        </p:nvSpPr>
        <p:spPr>
          <a:xfrm>
            <a:off x="0" y="0"/>
            <a:ext cx="9144000" cy="980728"/>
          </a:xfrm>
          <a:prstGeom prst="roundRect">
            <a:avLst>
              <a:gd name="adj" fmla="val 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500" b="1" dirty="0" smtClean="0"/>
              <a:t>              </a:t>
            </a:r>
          </a:p>
          <a:p>
            <a:pPr algn="ctr">
              <a:defRPr/>
            </a:pPr>
            <a:r>
              <a:rPr lang="pl-PL" sz="2500" b="1" dirty="0" smtClean="0"/>
              <a:t>               </a:t>
            </a:r>
          </a:p>
          <a:p>
            <a:pPr algn="ctr">
              <a:defRPr/>
            </a:pPr>
            <a:r>
              <a:rPr lang="pl-PL" sz="2500" b="1" dirty="0" smtClean="0"/>
              <a:t>Wyniki konsultacji dotyczących budowy zewnętrznych </a:t>
            </a:r>
          </a:p>
          <a:p>
            <a:pPr algn="ctr">
              <a:defRPr/>
            </a:pPr>
            <a:r>
              <a:rPr lang="pl-PL" sz="2500" b="1" dirty="0" smtClean="0"/>
              <a:t>basenów na obiekcie nowej Astorii </a:t>
            </a:r>
          </a:p>
          <a:p>
            <a:pPr algn="ctr">
              <a:defRPr/>
            </a:pPr>
            <a:endParaRPr lang="pl-PL" sz="2500" b="1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500" b="1" dirty="0"/>
          </a:p>
        </p:txBody>
      </p:sp>
      <p:pic>
        <p:nvPicPr>
          <p:cNvPr id="7" name="Obraz 6" descr="Biale logo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2008" y="116632"/>
            <a:ext cx="1115616" cy="83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zaokrąglony 7"/>
          <p:cNvSpPr/>
          <p:nvPr/>
        </p:nvSpPr>
        <p:spPr>
          <a:xfrm>
            <a:off x="0" y="1124744"/>
            <a:ext cx="9144000" cy="504056"/>
          </a:xfrm>
          <a:prstGeom prst="roundRect">
            <a:avLst>
              <a:gd name="adj" fmla="val 0"/>
            </a:avLst>
          </a:prstGeom>
          <a:solidFill>
            <a:srgbClr val="00206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500" b="1" dirty="0" smtClean="0"/>
              <a:t>Brak możliwości realizacji:    </a:t>
            </a:r>
            <a:endParaRPr lang="pl-PL" sz="2500" b="1" dirty="0"/>
          </a:p>
        </p:txBody>
      </p:sp>
      <p:sp>
        <p:nvSpPr>
          <p:cNvPr id="9" name="Prostokąt zaokrąglony 8"/>
          <p:cNvSpPr/>
          <p:nvPr/>
        </p:nvSpPr>
        <p:spPr>
          <a:xfrm>
            <a:off x="0" y="1916832"/>
            <a:ext cx="9144000" cy="4941168"/>
          </a:xfrm>
          <a:prstGeom prst="roundRect">
            <a:avLst>
              <a:gd name="adj" fmla="val 0"/>
            </a:avLst>
          </a:prstGeom>
          <a:solidFill>
            <a:srgbClr val="00206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700" b="1" dirty="0" smtClean="0"/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7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7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7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7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700" b="1" dirty="0" smtClean="0"/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pl-PL" sz="2000" b="1" dirty="0" smtClean="0"/>
              <a:t> </a:t>
            </a:r>
            <a:r>
              <a:rPr lang="pl-PL" sz="2000" dirty="0" smtClean="0"/>
              <a:t>dodatkowy basen zamiast szatni letniej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pl-PL" sz="2000" dirty="0" smtClean="0"/>
              <a:t> 50 – metrowy basen na zewnątrz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l-PL" sz="2000" b="1" dirty="0" smtClean="0"/>
              <a:t> </a:t>
            </a:r>
            <a:r>
              <a:rPr lang="pl-PL" sz="2000" dirty="0" smtClean="0"/>
              <a:t>dostosowanie obiektu do okresu jesienno - zimowego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pl-PL" sz="2000" b="1" dirty="0" smtClean="0"/>
              <a:t> </a:t>
            </a:r>
            <a:r>
              <a:rPr lang="pl-PL" sz="2000" dirty="0" smtClean="0"/>
              <a:t>możliwość wykorzystania obiektu, jako lodowiska w sezonie zimowym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pl-PL" sz="2000" b="1" dirty="0" smtClean="0"/>
              <a:t> </a:t>
            </a:r>
            <a:r>
              <a:rPr lang="pl-PL" sz="2000" dirty="0" smtClean="0"/>
              <a:t>dodanie basenów z wodą o temp. 40 st. C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pl-PL" sz="2000" dirty="0" smtClean="0"/>
              <a:t> miejsce na grilla 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pl-PL" sz="2000" dirty="0" smtClean="0"/>
              <a:t> kort tenisowy </a:t>
            </a:r>
          </a:p>
          <a:p>
            <a:pPr>
              <a:buFont typeface="Arial" pitchFamily="34" charset="0"/>
              <a:buChar char="•"/>
            </a:pPr>
            <a:endParaRPr lang="pl-PL" sz="1700" dirty="0" smtClean="0"/>
          </a:p>
          <a:p>
            <a:pPr lvl="0">
              <a:buFont typeface="Arial" pitchFamily="34" charset="0"/>
              <a:buChar char="•"/>
            </a:pPr>
            <a:endParaRPr lang="pl-PL" sz="17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17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17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17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17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Fotolia_195936697_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3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zaokrąglony 5"/>
          <p:cNvSpPr/>
          <p:nvPr/>
        </p:nvSpPr>
        <p:spPr>
          <a:xfrm>
            <a:off x="0" y="0"/>
            <a:ext cx="9144000" cy="980728"/>
          </a:xfrm>
          <a:prstGeom prst="roundRect">
            <a:avLst>
              <a:gd name="adj" fmla="val 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500" b="1" dirty="0" smtClean="0"/>
              <a:t>              </a:t>
            </a:r>
          </a:p>
          <a:p>
            <a:pPr algn="ctr">
              <a:defRPr/>
            </a:pPr>
            <a:r>
              <a:rPr lang="pl-PL" sz="2500" b="1" dirty="0" smtClean="0"/>
              <a:t>               </a:t>
            </a:r>
          </a:p>
          <a:p>
            <a:pPr algn="ctr">
              <a:defRPr/>
            </a:pPr>
            <a:r>
              <a:rPr lang="pl-PL" sz="2500" b="1" dirty="0" smtClean="0"/>
              <a:t>Wyniki konsultacji dotyczących budowy zewnętrznych </a:t>
            </a:r>
          </a:p>
          <a:p>
            <a:pPr algn="ctr">
              <a:defRPr/>
            </a:pPr>
            <a:r>
              <a:rPr lang="pl-PL" sz="2500" b="1" dirty="0" smtClean="0"/>
              <a:t>basenów na obiekcie nowej Astorii </a:t>
            </a:r>
          </a:p>
          <a:p>
            <a:pPr algn="ctr">
              <a:defRPr/>
            </a:pPr>
            <a:endParaRPr lang="pl-PL" sz="2500" b="1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500" b="1" dirty="0"/>
          </a:p>
        </p:txBody>
      </p:sp>
      <p:pic>
        <p:nvPicPr>
          <p:cNvPr id="7" name="Obraz 6" descr="Biale logo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2008" y="116632"/>
            <a:ext cx="1115616" cy="83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zaokrąglony 7"/>
          <p:cNvSpPr/>
          <p:nvPr/>
        </p:nvSpPr>
        <p:spPr>
          <a:xfrm>
            <a:off x="0" y="1124744"/>
            <a:ext cx="9144000" cy="504056"/>
          </a:xfrm>
          <a:prstGeom prst="roundRect">
            <a:avLst>
              <a:gd name="adj" fmla="val 0"/>
            </a:avLst>
          </a:prstGeom>
          <a:solidFill>
            <a:srgbClr val="00206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500" b="1" dirty="0" smtClean="0"/>
              <a:t>Co po konsultacjach?     </a:t>
            </a:r>
            <a:endParaRPr lang="pl-PL" sz="2500" b="1" dirty="0"/>
          </a:p>
        </p:txBody>
      </p:sp>
      <p:sp>
        <p:nvSpPr>
          <p:cNvPr id="9" name="Prostokąt zaokrąglony 8"/>
          <p:cNvSpPr/>
          <p:nvPr/>
        </p:nvSpPr>
        <p:spPr>
          <a:xfrm>
            <a:off x="0" y="1916832"/>
            <a:ext cx="9144000" cy="4941168"/>
          </a:xfrm>
          <a:prstGeom prst="roundRect">
            <a:avLst>
              <a:gd name="adj" fmla="val 0"/>
            </a:avLst>
          </a:prstGeom>
          <a:solidFill>
            <a:srgbClr val="00206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600" dirty="0" smtClean="0"/>
              <a:t>W I kwartale 2019 roku – przetarg na dostosowanie koncepcji względem konsultacji społecznych oraz projekt </a:t>
            </a:r>
            <a:r>
              <a:rPr lang="pl-PL" sz="3600" dirty="0" smtClean="0"/>
              <a:t>budowlany. </a:t>
            </a:r>
            <a:r>
              <a:rPr lang="pl-PL" sz="3600" dirty="0" smtClean="0"/>
              <a:t>Okres – 12 miesięcy.   </a:t>
            </a:r>
          </a:p>
          <a:p>
            <a:pPr lvl="0">
              <a:buFont typeface="Arial" pitchFamily="34" charset="0"/>
              <a:buChar char="•"/>
            </a:pPr>
            <a:endParaRPr lang="pl-PL" sz="17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17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17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7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17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Fotolia_195936697_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3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zaokrąglony 5"/>
          <p:cNvSpPr/>
          <p:nvPr/>
        </p:nvSpPr>
        <p:spPr>
          <a:xfrm>
            <a:off x="0" y="0"/>
            <a:ext cx="9144000" cy="980728"/>
          </a:xfrm>
          <a:prstGeom prst="roundRect">
            <a:avLst>
              <a:gd name="adj" fmla="val 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500" b="1" dirty="0" smtClean="0"/>
              <a:t>              </a:t>
            </a:r>
          </a:p>
          <a:p>
            <a:pPr algn="ctr">
              <a:defRPr/>
            </a:pPr>
            <a:r>
              <a:rPr lang="pl-PL" sz="2500" b="1" dirty="0" smtClean="0"/>
              <a:t>               </a:t>
            </a:r>
          </a:p>
          <a:p>
            <a:pPr algn="ctr">
              <a:defRPr/>
            </a:pPr>
            <a:r>
              <a:rPr lang="pl-PL" sz="2500" b="1" dirty="0" smtClean="0"/>
              <a:t>Bydgoskie kąpieliska  </a:t>
            </a:r>
          </a:p>
          <a:p>
            <a:pPr algn="ctr">
              <a:defRPr/>
            </a:pPr>
            <a:endParaRPr lang="pl-PL" sz="2500" b="1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500" b="1" dirty="0"/>
          </a:p>
        </p:txBody>
      </p:sp>
      <p:pic>
        <p:nvPicPr>
          <p:cNvPr id="7" name="Obraz 6" descr="Biale logo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2008" y="116632"/>
            <a:ext cx="1115616" cy="83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zaokrąglony 7"/>
          <p:cNvSpPr/>
          <p:nvPr/>
        </p:nvSpPr>
        <p:spPr>
          <a:xfrm>
            <a:off x="0" y="908720"/>
            <a:ext cx="9144000" cy="5949280"/>
          </a:xfrm>
          <a:prstGeom prst="roundRect">
            <a:avLst>
              <a:gd name="adj" fmla="val 0"/>
            </a:avLst>
          </a:prstGeom>
          <a:solidFill>
            <a:srgbClr val="00206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30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30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30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30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000" dirty="0" smtClean="0"/>
              <a:t>W projekcie budżetu na 2019 rok przeznaczono 4 mln zł na projekty i koncepcje pod kątem nowych inwestycji 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30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3000" dirty="0" smtClean="0"/>
          </a:p>
          <a:p>
            <a:pPr lvl="6">
              <a:buFont typeface="Wingdings" pitchFamily="2" charset="2"/>
              <a:buChar char="ü"/>
              <a:defRPr/>
            </a:pPr>
            <a:r>
              <a:rPr lang="pl-PL" sz="3000" b="1" dirty="0" smtClean="0">
                <a:solidFill>
                  <a:srgbClr val="00B050"/>
                </a:solidFill>
              </a:rPr>
              <a:t> </a:t>
            </a:r>
            <a:r>
              <a:rPr lang="pl-PL" sz="3000" b="1" dirty="0">
                <a:solidFill>
                  <a:srgbClr val="00B050"/>
                </a:solidFill>
              </a:rPr>
              <a:t> </a:t>
            </a:r>
            <a:r>
              <a:rPr lang="pl-PL" sz="3000" b="1" dirty="0" smtClean="0">
                <a:solidFill>
                  <a:srgbClr val="00B050"/>
                </a:solidFill>
              </a:rPr>
              <a:t> </a:t>
            </a:r>
            <a:r>
              <a:rPr lang="pl-PL" sz="4400" b="1" dirty="0" smtClean="0">
                <a:solidFill>
                  <a:srgbClr val="00B050"/>
                </a:solidFill>
              </a:rPr>
              <a:t>Nowa </a:t>
            </a:r>
            <a:r>
              <a:rPr lang="pl-PL" sz="4400" b="1" dirty="0" smtClean="0">
                <a:solidFill>
                  <a:srgbClr val="00B050"/>
                </a:solidFill>
              </a:rPr>
              <a:t>Astoria </a:t>
            </a:r>
          </a:p>
          <a:p>
            <a:pPr lvl="6">
              <a:buFont typeface="Wingdings" pitchFamily="2" charset="2"/>
              <a:buChar char="ü"/>
              <a:defRPr/>
            </a:pPr>
            <a:r>
              <a:rPr lang="pl-PL" sz="4400" b="1" dirty="0" smtClean="0">
                <a:solidFill>
                  <a:srgbClr val="00B050"/>
                </a:solidFill>
              </a:rPr>
              <a:t> kąpielisko Balaton </a:t>
            </a:r>
          </a:p>
          <a:p>
            <a:pPr lvl="6">
              <a:buFont typeface="Wingdings" pitchFamily="2" charset="2"/>
              <a:buChar char="ü"/>
              <a:defRPr/>
            </a:pPr>
            <a:r>
              <a:rPr lang="pl-PL" sz="4400" b="1" dirty="0" smtClean="0">
                <a:solidFill>
                  <a:srgbClr val="00B050"/>
                </a:solidFill>
              </a:rPr>
              <a:t> Park Centralny</a:t>
            </a:r>
            <a:r>
              <a:rPr lang="pl-PL" sz="4400" dirty="0" smtClean="0">
                <a:solidFill>
                  <a:srgbClr val="00B050"/>
                </a:solidFill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3000" dirty="0" smtClean="0">
              <a:solidFill>
                <a:srgbClr val="00B05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30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30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30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30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30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500" dirty="0" smtClean="0"/>
              <a:t> </a:t>
            </a:r>
            <a:endParaRPr lang="pl-PL" sz="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zaokrąglony 5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500" b="1" dirty="0" smtClean="0"/>
              <a:t>              </a:t>
            </a:r>
          </a:p>
          <a:p>
            <a:pPr algn="ctr">
              <a:defRPr/>
            </a:pPr>
            <a:r>
              <a:rPr lang="pl-PL" sz="2500" b="1" dirty="0" smtClean="0"/>
              <a:t>               </a:t>
            </a:r>
          </a:p>
          <a:p>
            <a:pPr algn="ctr">
              <a:defRPr/>
            </a:pPr>
            <a:r>
              <a:rPr lang="pl-PL" sz="2500" b="1" dirty="0" smtClean="0"/>
              <a:t>Nowa Astoria</a:t>
            </a:r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r>
              <a:rPr lang="pl-PL" sz="2500" b="1" dirty="0" smtClean="0"/>
              <a:t>   </a:t>
            </a:r>
          </a:p>
          <a:p>
            <a:pPr algn="ctr">
              <a:defRPr/>
            </a:pPr>
            <a:endParaRPr lang="pl-PL" sz="2500" b="1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500" b="1" dirty="0"/>
          </a:p>
        </p:txBody>
      </p:sp>
      <p:pic>
        <p:nvPicPr>
          <p:cNvPr id="7" name="Obraz 6" descr="Biale logo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4413"/>
            <a:ext cx="1115616" cy="83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3" cstate="print"/>
          <a:srcRect l="1772" t="17020" r="9825" b="15764"/>
          <a:stretch/>
        </p:blipFill>
        <p:spPr>
          <a:xfrm>
            <a:off x="107504" y="1052736"/>
            <a:ext cx="8856984" cy="5112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zaokrąglony 5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500" b="1" dirty="0" smtClean="0"/>
              <a:t>              </a:t>
            </a:r>
          </a:p>
          <a:p>
            <a:pPr algn="ctr">
              <a:defRPr/>
            </a:pPr>
            <a:r>
              <a:rPr lang="pl-PL" sz="2500" b="1" dirty="0" smtClean="0"/>
              <a:t>               </a:t>
            </a:r>
          </a:p>
          <a:p>
            <a:pPr algn="ctr">
              <a:defRPr/>
            </a:pPr>
            <a:r>
              <a:rPr lang="pl-PL" sz="2500" b="1" dirty="0" smtClean="0"/>
              <a:t>Nowa Astoria</a:t>
            </a:r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r>
              <a:rPr lang="pl-PL" sz="2500" b="1" dirty="0" smtClean="0"/>
              <a:t>   </a:t>
            </a:r>
          </a:p>
          <a:p>
            <a:pPr algn="ctr">
              <a:defRPr/>
            </a:pPr>
            <a:endParaRPr lang="pl-PL" sz="2500" b="1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500" b="1" dirty="0"/>
          </a:p>
        </p:txBody>
      </p:sp>
      <p:pic>
        <p:nvPicPr>
          <p:cNvPr id="7" name="Obraz 6" descr="Biale logo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4413"/>
            <a:ext cx="1115616" cy="83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F:\Users\okonskil\Desktop\Grafika\2016\Astoria\Astoria_2.jpg"/>
          <p:cNvPicPr>
            <a:picLocks noChangeAspect="1" noChangeArrowheads="1"/>
          </p:cNvPicPr>
          <p:nvPr/>
        </p:nvPicPr>
        <p:blipFill>
          <a:blip r:embed="rId3" cstate="print"/>
          <a:srcRect l="4810" r="19440"/>
          <a:stretch>
            <a:fillRect/>
          </a:stretch>
        </p:blipFill>
        <p:spPr bwMode="auto">
          <a:xfrm>
            <a:off x="4643438" y="2420938"/>
            <a:ext cx="4356100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Users\okonskil\Desktop\Astoria prezentacja\Astoria kiedyś 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2420938"/>
            <a:ext cx="4319588" cy="288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Łącznik prosty 10"/>
          <p:cNvCxnSpPr/>
          <p:nvPr/>
        </p:nvCxnSpPr>
        <p:spPr>
          <a:xfrm>
            <a:off x="107950" y="5589588"/>
            <a:ext cx="885666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27584" y="2492896"/>
            <a:ext cx="7843837" cy="1470025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900" b="1" dirty="0" smtClean="0"/>
              <a:t/>
            </a:r>
            <a:br>
              <a:rPr lang="pl-PL" sz="4900" b="1" dirty="0" smtClean="0"/>
            </a:b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3100" dirty="0" smtClean="0"/>
              <a:t/>
            </a:r>
            <a:br>
              <a:rPr lang="pl-PL" sz="3100" dirty="0" smtClean="0"/>
            </a:b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4000" dirty="0" smtClean="0"/>
              <a:t/>
            </a:r>
            <a:br>
              <a:rPr lang="pl-PL" sz="4000" dirty="0" smtClean="0"/>
            </a:br>
            <a:endParaRPr lang="pl-PL" sz="4000" b="1" dirty="0">
              <a:latin typeface="Europa" pitchFamily="2" charset="-18"/>
            </a:endParaRPr>
          </a:p>
        </p:txBody>
      </p:sp>
      <p:pic>
        <p:nvPicPr>
          <p:cNvPr id="5" name="Obraz 10" descr="plansza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12" descr="BK 400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5806" y="116632"/>
            <a:ext cx="352524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zaokrąglony 5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500" b="1" dirty="0" smtClean="0"/>
              <a:t>              </a:t>
            </a:r>
          </a:p>
          <a:p>
            <a:pPr algn="ctr">
              <a:defRPr/>
            </a:pPr>
            <a:r>
              <a:rPr lang="pl-PL" sz="2500" b="1" dirty="0" smtClean="0"/>
              <a:t>               </a:t>
            </a:r>
          </a:p>
          <a:p>
            <a:pPr algn="ctr">
              <a:defRPr/>
            </a:pPr>
            <a:r>
              <a:rPr lang="pl-PL" sz="2500" b="1" dirty="0" smtClean="0"/>
              <a:t>Nowa Astoria</a:t>
            </a:r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r>
              <a:rPr lang="pl-PL" sz="2500" b="1" dirty="0" smtClean="0"/>
              <a:t>   </a:t>
            </a:r>
          </a:p>
          <a:p>
            <a:pPr algn="ctr">
              <a:defRPr/>
            </a:pPr>
            <a:endParaRPr lang="pl-PL" sz="2500" b="1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500" b="1" dirty="0"/>
          </a:p>
        </p:txBody>
      </p:sp>
      <p:pic>
        <p:nvPicPr>
          <p:cNvPr id="7" name="Obraz 6" descr="Biale logo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4413"/>
            <a:ext cx="1115616" cy="83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3" cstate="print"/>
          <a:srcRect l="1772" t="17020" r="9825" b="15764"/>
          <a:stretch/>
        </p:blipFill>
        <p:spPr>
          <a:xfrm>
            <a:off x="107504" y="1052736"/>
            <a:ext cx="8856984" cy="5112568"/>
          </a:xfrm>
          <a:prstGeom prst="rect">
            <a:avLst/>
          </a:prstGeom>
        </p:spPr>
      </p:pic>
      <p:sp>
        <p:nvSpPr>
          <p:cNvPr id="5" name="Prostokąt zaokrąglony 4"/>
          <p:cNvSpPr/>
          <p:nvPr/>
        </p:nvSpPr>
        <p:spPr>
          <a:xfrm>
            <a:off x="0" y="908720"/>
            <a:ext cx="9144000" cy="5949280"/>
          </a:xfrm>
          <a:prstGeom prst="roundRect">
            <a:avLst>
              <a:gd name="adj" fmla="val 0"/>
            </a:avLst>
          </a:prstGeom>
          <a:solidFill>
            <a:srgbClr val="00206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58775" lvl="0" indent="-358775">
              <a:lnSpc>
                <a:spcPct val="150000"/>
              </a:lnSpc>
              <a:spcBef>
                <a:spcPct val="0"/>
              </a:spcBef>
              <a:defRPr/>
            </a:pPr>
            <a:r>
              <a:rPr lang="pl-PL" sz="2000" spc="100" dirty="0" smtClean="0">
                <a:solidFill>
                  <a:schemeClr val="bg1"/>
                </a:solidFill>
              </a:rPr>
              <a:t>	</a:t>
            </a:r>
            <a:r>
              <a:rPr lang="pl-PL" sz="2000" b="1" spc="100" dirty="0" smtClean="0">
                <a:solidFill>
                  <a:schemeClr val="bg1"/>
                </a:solidFill>
              </a:rPr>
              <a:t>WYKONANO: </a:t>
            </a:r>
          </a:p>
          <a:p>
            <a:pPr marL="358775" lvl="0" indent="-358775">
              <a:lnSpc>
                <a:spcPct val="150000"/>
              </a:lnSpc>
              <a:spcBef>
                <a:spcPct val="0"/>
              </a:spcBef>
              <a:defRPr/>
            </a:pPr>
            <a:endParaRPr lang="pl-PL" sz="2000" spc="100" dirty="0" smtClean="0">
              <a:solidFill>
                <a:schemeClr val="bg1"/>
              </a:solidFill>
            </a:endParaRPr>
          </a:p>
          <a:p>
            <a:pPr marL="541338" lvl="2" indent="-182563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pl-PL" sz="2000" spc="100" dirty="0" smtClean="0">
                <a:solidFill>
                  <a:schemeClr val="bg1"/>
                </a:solidFill>
              </a:rPr>
              <a:t> roboty ziemne przygotowawcze </a:t>
            </a:r>
          </a:p>
          <a:p>
            <a:pPr marL="541338" lvl="2" indent="-182563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pl-PL" sz="2000" spc="100" dirty="0" smtClean="0">
                <a:solidFill>
                  <a:schemeClr val="bg1"/>
                </a:solidFill>
              </a:rPr>
              <a:t> ściany szczelinowe wraz z oczepem betonowym</a:t>
            </a:r>
          </a:p>
          <a:p>
            <a:pPr marL="541338" lvl="2" indent="-182563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pl-PL" sz="2000" spc="100" dirty="0" smtClean="0">
                <a:solidFill>
                  <a:schemeClr val="bg1"/>
                </a:solidFill>
              </a:rPr>
              <a:t> konstrukcje wsporcze pod rozparcie ścian żelbetowych </a:t>
            </a:r>
          </a:p>
          <a:p>
            <a:pPr marL="541338" lvl="2" indent="-182563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pl-PL" sz="2000" spc="100" dirty="0" smtClean="0">
                <a:solidFill>
                  <a:schemeClr val="bg1"/>
                </a:solidFill>
              </a:rPr>
              <a:t>wykop właściwy pod budynki: główny i hangar na kajaki </a:t>
            </a:r>
          </a:p>
          <a:p>
            <a:pPr marL="541338" lvl="2" indent="-182563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pl-PL" sz="2000" spc="100" dirty="0" smtClean="0">
                <a:solidFill>
                  <a:schemeClr val="bg1"/>
                </a:solidFill>
              </a:rPr>
              <a:t> wzmocnienie podłoża w technologii kolumn CMC pod hangarem </a:t>
            </a:r>
          </a:p>
          <a:p>
            <a:pPr marL="541338" lvl="2" indent="-182563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pl-PL" sz="2000" spc="100" dirty="0" smtClean="0">
                <a:solidFill>
                  <a:schemeClr val="bg1"/>
                </a:solidFill>
              </a:rPr>
              <a:t>pale typu Baretty kotwiące nieckę basenową przed wyporem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zaokrąglony 5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500" b="1" dirty="0" smtClean="0"/>
              <a:t>              </a:t>
            </a:r>
          </a:p>
          <a:p>
            <a:pPr algn="ctr">
              <a:defRPr/>
            </a:pPr>
            <a:r>
              <a:rPr lang="pl-PL" sz="2500" b="1" dirty="0" smtClean="0"/>
              <a:t>               </a:t>
            </a:r>
          </a:p>
          <a:p>
            <a:pPr algn="ctr">
              <a:defRPr/>
            </a:pPr>
            <a:r>
              <a:rPr lang="pl-PL" sz="2500" b="1" dirty="0" smtClean="0"/>
              <a:t>Nowa Astoria</a:t>
            </a:r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r>
              <a:rPr lang="pl-PL" sz="2500" b="1" dirty="0" smtClean="0"/>
              <a:t>   </a:t>
            </a:r>
          </a:p>
          <a:p>
            <a:pPr algn="ctr">
              <a:defRPr/>
            </a:pPr>
            <a:endParaRPr lang="pl-PL" sz="2500" b="1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500" b="1" dirty="0"/>
          </a:p>
        </p:txBody>
      </p:sp>
      <p:pic>
        <p:nvPicPr>
          <p:cNvPr id="7" name="Obraz 6" descr="Biale logo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4413"/>
            <a:ext cx="1115616" cy="83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3" cstate="print"/>
          <a:srcRect l="1772" t="17020" r="9825" b="15764"/>
          <a:stretch/>
        </p:blipFill>
        <p:spPr>
          <a:xfrm>
            <a:off x="107504" y="1052736"/>
            <a:ext cx="8856984" cy="5112568"/>
          </a:xfrm>
          <a:prstGeom prst="rect">
            <a:avLst/>
          </a:prstGeom>
        </p:spPr>
      </p:pic>
      <p:sp>
        <p:nvSpPr>
          <p:cNvPr id="5" name="Prostokąt zaokrąglony 4"/>
          <p:cNvSpPr/>
          <p:nvPr/>
        </p:nvSpPr>
        <p:spPr>
          <a:xfrm>
            <a:off x="0" y="908720"/>
            <a:ext cx="9144000" cy="5949280"/>
          </a:xfrm>
          <a:prstGeom prst="roundRect">
            <a:avLst>
              <a:gd name="adj" fmla="val 0"/>
            </a:avLst>
          </a:prstGeom>
          <a:solidFill>
            <a:srgbClr val="00206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58775" lvl="0" indent="-358775">
              <a:lnSpc>
                <a:spcPct val="90000"/>
              </a:lnSpc>
              <a:spcBef>
                <a:spcPct val="0"/>
              </a:spcBef>
              <a:defRPr/>
            </a:pPr>
            <a:r>
              <a:rPr lang="pl-PL" sz="2000" spc="100" dirty="0" smtClean="0">
                <a:solidFill>
                  <a:schemeClr val="bg1"/>
                </a:solidFill>
              </a:rPr>
              <a:t>	</a:t>
            </a:r>
          </a:p>
          <a:p>
            <a:pPr marL="358775" lvl="0" indent="-358775">
              <a:lnSpc>
                <a:spcPct val="90000"/>
              </a:lnSpc>
              <a:spcBef>
                <a:spcPct val="0"/>
              </a:spcBef>
              <a:defRPr/>
            </a:pPr>
            <a:r>
              <a:rPr lang="pl-PL" sz="2000" b="1" spc="100" dirty="0" smtClean="0">
                <a:solidFill>
                  <a:schemeClr val="bg1"/>
                </a:solidFill>
              </a:rPr>
              <a:t>	WYKONANO: </a:t>
            </a:r>
          </a:p>
          <a:p>
            <a:pPr marL="358775" lvl="0" indent="-358775">
              <a:lnSpc>
                <a:spcPct val="90000"/>
              </a:lnSpc>
              <a:spcBef>
                <a:spcPct val="0"/>
              </a:spcBef>
              <a:buFontTx/>
              <a:buChar char="-"/>
              <a:defRPr/>
            </a:pPr>
            <a:endParaRPr lang="pl-PL" sz="2000" spc="100" dirty="0" smtClean="0">
              <a:solidFill>
                <a:schemeClr val="bg1"/>
              </a:solidFill>
            </a:endParaRPr>
          </a:p>
          <a:p>
            <a:pPr marL="541338" lvl="2" indent="-182563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pl-PL" sz="2000" spc="100" dirty="0" smtClean="0">
                <a:solidFill>
                  <a:schemeClr val="bg1"/>
                </a:solidFill>
              </a:rPr>
              <a:t>podkłady z chudych betonów wraz z izolacją pod płyty obu budynków </a:t>
            </a:r>
          </a:p>
          <a:p>
            <a:pPr marL="541338" lvl="2" indent="-182563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pl-PL" sz="2000" spc="100" dirty="0" smtClean="0">
                <a:solidFill>
                  <a:schemeClr val="bg1"/>
                </a:solidFill>
              </a:rPr>
              <a:t>zbrojenie 4 z 6 sekcji wraz z zabetonowaniem dla budynku głównego </a:t>
            </a:r>
          </a:p>
          <a:p>
            <a:pPr marL="541338" lvl="2" indent="-182563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pl-PL" sz="2000" spc="100" dirty="0" smtClean="0">
                <a:solidFill>
                  <a:schemeClr val="bg1"/>
                </a:solidFill>
              </a:rPr>
              <a:t>instalację podposadzkową kanalizacji sanitarnej i instalację odgromową</a:t>
            </a:r>
          </a:p>
          <a:p>
            <a:pPr marL="541338" lvl="2" indent="-182563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pl-PL" sz="2000" spc="100" dirty="0" smtClean="0">
                <a:solidFill>
                  <a:schemeClr val="bg1"/>
                </a:solidFill>
              </a:rPr>
              <a:t>przyłącze wodno – kanalizacyjne z odprowadzeniem wód deszczowych wylotem do rzeki Brdy </a:t>
            </a:r>
          </a:p>
          <a:p>
            <a:pPr marL="541338" lvl="2" indent="-182563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pl-PL" sz="2000" spc="100" dirty="0" smtClean="0">
                <a:solidFill>
                  <a:schemeClr val="bg1"/>
                </a:solidFill>
              </a:rPr>
              <a:t>roboty demontażowe kolidujących starych nieczynnych sieci </a:t>
            </a:r>
          </a:p>
          <a:p>
            <a:pPr marL="541338" lvl="2" indent="-182563">
              <a:lnSpc>
                <a:spcPct val="150000"/>
              </a:lnSpc>
              <a:spcBef>
                <a:spcPct val="0"/>
              </a:spcBef>
            </a:pPr>
            <a:endParaRPr lang="pl-PL" sz="2000" spc="1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zaokrąglony 5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500" b="1" dirty="0" smtClean="0"/>
              <a:t>              </a:t>
            </a:r>
          </a:p>
          <a:p>
            <a:pPr algn="ctr">
              <a:defRPr/>
            </a:pPr>
            <a:r>
              <a:rPr lang="pl-PL" sz="2500" b="1" dirty="0" smtClean="0"/>
              <a:t>               </a:t>
            </a:r>
          </a:p>
          <a:p>
            <a:pPr algn="ctr">
              <a:defRPr/>
            </a:pPr>
            <a:r>
              <a:rPr lang="pl-PL" sz="2500" b="1" dirty="0" smtClean="0"/>
              <a:t>Nowa Astoria w budowie</a:t>
            </a:r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r>
              <a:rPr lang="pl-PL" sz="2500" b="1" dirty="0" smtClean="0"/>
              <a:t>   </a:t>
            </a:r>
          </a:p>
          <a:p>
            <a:pPr algn="ctr">
              <a:defRPr/>
            </a:pPr>
            <a:endParaRPr lang="pl-PL" sz="2500" b="1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500" b="1" dirty="0"/>
          </a:p>
        </p:txBody>
      </p:sp>
      <p:pic>
        <p:nvPicPr>
          <p:cNvPr id="7" name="Obraz 6" descr="Biale logo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4413"/>
            <a:ext cx="1115616" cy="83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DJI_03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120242"/>
            <a:ext cx="8676456" cy="4880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zaokrąglony 5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500" b="1" dirty="0" smtClean="0"/>
              <a:t>              </a:t>
            </a:r>
          </a:p>
          <a:p>
            <a:pPr algn="ctr">
              <a:defRPr/>
            </a:pPr>
            <a:r>
              <a:rPr lang="pl-PL" sz="2500" b="1" dirty="0" smtClean="0"/>
              <a:t>               </a:t>
            </a:r>
          </a:p>
          <a:p>
            <a:pPr algn="ctr">
              <a:defRPr/>
            </a:pPr>
            <a:r>
              <a:rPr lang="pl-PL" sz="2500" b="1" dirty="0" smtClean="0"/>
              <a:t>Nowa Astoria w budowie</a:t>
            </a:r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r>
              <a:rPr lang="pl-PL" sz="2500" b="1" dirty="0" smtClean="0"/>
              <a:t>   </a:t>
            </a:r>
          </a:p>
          <a:p>
            <a:pPr algn="ctr">
              <a:defRPr/>
            </a:pPr>
            <a:endParaRPr lang="pl-PL" sz="2500" b="1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500" b="1" dirty="0"/>
          </a:p>
        </p:txBody>
      </p:sp>
      <p:pic>
        <p:nvPicPr>
          <p:cNvPr id="7" name="Obraz 6" descr="Biale logo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4413"/>
            <a:ext cx="1115616" cy="83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8704967" cy="489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zaokrąglony 5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500" b="1" dirty="0" smtClean="0"/>
              <a:t>              </a:t>
            </a:r>
          </a:p>
          <a:p>
            <a:pPr algn="ctr">
              <a:defRPr/>
            </a:pPr>
            <a:r>
              <a:rPr lang="pl-PL" sz="2500" b="1" dirty="0" smtClean="0"/>
              <a:t>               </a:t>
            </a:r>
          </a:p>
          <a:p>
            <a:pPr algn="ctr">
              <a:defRPr/>
            </a:pPr>
            <a:r>
              <a:rPr lang="pl-PL" sz="2500" b="1" dirty="0" smtClean="0"/>
              <a:t>Nowa Astoria w budowie</a:t>
            </a:r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r>
              <a:rPr lang="pl-PL" sz="2500" b="1" dirty="0" smtClean="0"/>
              <a:t>   </a:t>
            </a:r>
          </a:p>
          <a:p>
            <a:pPr algn="ctr">
              <a:defRPr/>
            </a:pPr>
            <a:endParaRPr lang="pl-PL" sz="2500" b="1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500" b="1" dirty="0"/>
          </a:p>
        </p:txBody>
      </p:sp>
      <p:pic>
        <p:nvPicPr>
          <p:cNvPr id="7" name="Obraz 6" descr="Biale logo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4413"/>
            <a:ext cx="1115616" cy="83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8704967" cy="489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zaokrąglony 5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500" b="1" dirty="0" smtClean="0"/>
              <a:t>              </a:t>
            </a:r>
          </a:p>
          <a:p>
            <a:pPr algn="ctr">
              <a:defRPr/>
            </a:pPr>
            <a:r>
              <a:rPr lang="pl-PL" sz="2500" b="1" dirty="0" smtClean="0"/>
              <a:t>               </a:t>
            </a:r>
          </a:p>
          <a:p>
            <a:pPr algn="ctr">
              <a:defRPr/>
            </a:pPr>
            <a:r>
              <a:rPr lang="pl-PL" sz="2500" b="1" dirty="0" smtClean="0"/>
              <a:t>Nowa Astoria w budowie</a:t>
            </a:r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r>
              <a:rPr lang="pl-PL" sz="2500" b="1" dirty="0" smtClean="0"/>
              <a:t>   </a:t>
            </a:r>
          </a:p>
          <a:p>
            <a:pPr algn="ctr">
              <a:defRPr/>
            </a:pPr>
            <a:endParaRPr lang="pl-PL" sz="2500" b="1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500" b="1" dirty="0"/>
          </a:p>
        </p:txBody>
      </p:sp>
      <p:pic>
        <p:nvPicPr>
          <p:cNvPr id="7" name="Obraz 6" descr="Biale logo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4413"/>
            <a:ext cx="1115616" cy="83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8832982" cy="496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zaokrąglony 5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500" b="1" dirty="0" smtClean="0"/>
              <a:t>              </a:t>
            </a:r>
          </a:p>
          <a:p>
            <a:pPr algn="ctr">
              <a:defRPr/>
            </a:pPr>
            <a:r>
              <a:rPr lang="pl-PL" sz="2500" b="1" dirty="0" smtClean="0"/>
              <a:t>               </a:t>
            </a:r>
          </a:p>
          <a:p>
            <a:pPr algn="ctr">
              <a:defRPr/>
            </a:pPr>
            <a:r>
              <a:rPr lang="pl-PL" sz="2500" b="1" dirty="0" smtClean="0"/>
              <a:t>Nowa Astoria w budowie</a:t>
            </a:r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r>
              <a:rPr lang="pl-PL" sz="2500" b="1" dirty="0" smtClean="0"/>
              <a:t>   </a:t>
            </a:r>
          </a:p>
          <a:p>
            <a:pPr algn="ctr">
              <a:defRPr/>
            </a:pPr>
            <a:endParaRPr lang="pl-PL" sz="2500" b="1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500" b="1" dirty="0"/>
          </a:p>
        </p:txBody>
      </p:sp>
      <p:pic>
        <p:nvPicPr>
          <p:cNvPr id="7" name="Obraz 6" descr="Biale logo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4413"/>
            <a:ext cx="1115616" cy="83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39"/>
          <a:stretch>
            <a:fillRect/>
          </a:stretch>
        </p:blipFill>
        <p:spPr>
          <a:xfrm>
            <a:off x="323528" y="1088740"/>
            <a:ext cx="8496944" cy="5076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zaokrąglony 5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500" b="1" dirty="0" smtClean="0"/>
              <a:t>              </a:t>
            </a:r>
          </a:p>
          <a:p>
            <a:pPr algn="ctr">
              <a:defRPr/>
            </a:pPr>
            <a:r>
              <a:rPr lang="pl-PL" sz="2500" b="1" dirty="0" smtClean="0"/>
              <a:t>               </a:t>
            </a:r>
          </a:p>
          <a:p>
            <a:pPr algn="ctr">
              <a:defRPr/>
            </a:pPr>
            <a:r>
              <a:rPr lang="pl-PL" sz="2500" b="1" dirty="0" smtClean="0"/>
              <a:t>Nowa Astoria w budowie</a:t>
            </a:r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r>
              <a:rPr lang="pl-PL" sz="2500" b="1" dirty="0" smtClean="0"/>
              <a:t>   </a:t>
            </a:r>
          </a:p>
          <a:p>
            <a:pPr algn="ctr">
              <a:defRPr/>
            </a:pPr>
            <a:endParaRPr lang="pl-PL" sz="2500" b="1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500" b="1" dirty="0"/>
          </a:p>
        </p:txBody>
      </p:sp>
      <p:pic>
        <p:nvPicPr>
          <p:cNvPr id="7" name="Obraz 6" descr="Biale logo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4413"/>
            <a:ext cx="1115616" cy="83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3" b="6793"/>
          <a:stretch>
            <a:fillRect/>
          </a:stretch>
        </p:blipFill>
        <p:spPr>
          <a:xfrm>
            <a:off x="179512" y="1081013"/>
            <a:ext cx="8712968" cy="4940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zaokrąglony 5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500" b="1" dirty="0" smtClean="0"/>
              <a:t>              </a:t>
            </a:r>
          </a:p>
          <a:p>
            <a:pPr algn="ctr">
              <a:defRPr/>
            </a:pPr>
            <a:r>
              <a:rPr lang="pl-PL" sz="2500" b="1" dirty="0" smtClean="0"/>
              <a:t>               </a:t>
            </a:r>
          </a:p>
          <a:p>
            <a:pPr algn="ctr">
              <a:defRPr/>
            </a:pPr>
            <a:r>
              <a:rPr lang="pl-PL" sz="2500" b="1" dirty="0" smtClean="0"/>
              <a:t>Nowa Astoria w budowie</a:t>
            </a:r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r>
              <a:rPr lang="pl-PL" sz="2500" b="1" dirty="0" smtClean="0"/>
              <a:t>   </a:t>
            </a:r>
          </a:p>
          <a:p>
            <a:pPr algn="ctr">
              <a:defRPr/>
            </a:pPr>
            <a:endParaRPr lang="pl-PL" sz="2500" b="1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500" b="1" dirty="0"/>
          </a:p>
        </p:txBody>
      </p:sp>
      <p:pic>
        <p:nvPicPr>
          <p:cNvPr id="7" name="Obraz 6" descr="Biale logo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4413"/>
            <a:ext cx="1115616" cy="83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ymbol zastępczy zawartości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8832982" cy="496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zaokrąglony 5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500" b="1" dirty="0" smtClean="0"/>
              <a:t>              </a:t>
            </a:r>
          </a:p>
          <a:p>
            <a:pPr algn="ctr">
              <a:defRPr/>
            </a:pPr>
            <a:r>
              <a:rPr lang="pl-PL" sz="2500" b="1" dirty="0" smtClean="0"/>
              <a:t>               </a:t>
            </a:r>
          </a:p>
          <a:p>
            <a:pPr algn="ctr">
              <a:defRPr/>
            </a:pPr>
            <a:r>
              <a:rPr lang="pl-PL" sz="2500" b="1" dirty="0" smtClean="0"/>
              <a:t>Nowa Astoria</a:t>
            </a:r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r>
              <a:rPr lang="pl-PL" sz="2500" b="1" dirty="0" smtClean="0"/>
              <a:t>   </a:t>
            </a:r>
          </a:p>
          <a:p>
            <a:pPr algn="ctr">
              <a:defRPr/>
            </a:pPr>
            <a:endParaRPr lang="pl-PL" sz="2500" b="1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500" b="1" dirty="0"/>
          </a:p>
        </p:txBody>
      </p:sp>
      <p:pic>
        <p:nvPicPr>
          <p:cNvPr id="7" name="Obraz 6" descr="Biale logo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4413"/>
            <a:ext cx="1115616" cy="83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3" cstate="print"/>
          <a:srcRect l="1772" t="17020" r="9825" b="15764"/>
          <a:stretch/>
        </p:blipFill>
        <p:spPr>
          <a:xfrm>
            <a:off x="107504" y="1052736"/>
            <a:ext cx="8856984" cy="5112568"/>
          </a:xfrm>
          <a:prstGeom prst="rect">
            <a:avLst/>
          </a:prstGeom>
        </p:spPr>
      </p:pic>
      <p:sp>
        <p:nvSpPr>
          <p:cNvPr id="5" name="Prostokąt zaokrąglony 4"/>
          <p:cNvSpPr/>
          <p:nvPr/>
        </p:nvSpPr>
        <p:spPr>
          <a:xfrm>
            <a:off x="0" y="908720"/>
            <a:ext cx="9144000" cy="5949280"/>
          </a:xfrm>
          <a:prstGeom prst="roundRect">
            <a:avLst>
              <a:gd name="adj" fmla="val 0"/>
            </a:avLst>
          </a:prstGeom>
          <a:solidFill>
            <a:srgbClr val="00206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58775" lvl="0" indent="-358775">
              <a:lnSpc>
                <a:spcPct val="150000"/>
              </a:lnSpc>
              <a:spcBef>
                <a:spcPct val="0"/>
              </a:spcBef>
              <a:defRPr/>
            </a:pPr>
            <a:r>
              <a:rPr lang="pl-PL" sz="2000" spc="100" dirty="0" smtClean="0">
                <a:solidFill>
                  <a:schemeClr val="bg1"/>
                </a:solidFill>
              </a:rPr>
              <a:t>	</a:t>
            </a:r>
            <a:r>
              <a:rPr lang="pl-PL" sz="2000" b="1" spc="100" dirty="0" smtClean="0">
                <a:solidFill>
                  <a:schemeClr val="bg1"/>
                </a:solidFill>
              </a:rPr>
              <a:t>PLAN: </a:t>
            </a:r>
          </a:p>
          <a:p>
            <a:pPr marL="358775" lvl="0" indent="-358775">
              <a:lnSpc>
                <a:spcPct val="150000"/>
              </a:lnSpc>
              <a:spcBef>
                <a:spcPct val="0"/>
              </a:spcBef>
              <a:defRPr/>
            </a:pPr>
            <a:endParaRPr lang="pl-PL" sz="2000" spc="100" dirty="0" smtClean="0">
              <a:solidFill>
                <a:schemeClr val="bg1"/>
              </a:solidFill>
            </a:endParaRPr>
          </a:p>
          <a:p>
            <a:pPr marL="541338" lvl="2" indent="-182563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pl-PL" sz="2000" spc="100" dirty="0" smtClean="0">
                <a:solidFill>
                  <a:schemeClr val="bg1"/>
                </a:solidFill>
              </a:rPr>
              <a:t>do końca grudnia br. zostanie wykonana cała płyta fundamentowa pod budynek główny i 50% pod hangar na kajaki</a:t>
            </a:r>
          </a:p>
          <a:p>
            <a:pPr marL="541338" lvl="2" indent="-182563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pl-PL" sz="2000" spc="100" dirty="0" smtClean="0">
                <a:solidFill>
                  <a:schemeClr val="bg1"/>
                </a:solidFill>
              </a:rPr>
              <a:t>w pierwszym kwartale 2019 roku zostaną wykonane roboty żelbetowe związane z budową ścian i słupów konstrukcyjnych budynku głównego dla dwóch poziomów: -2 i -1  </a:t>
            </a:r>
          </a:p>
          <a:p>
            <a:pPr marL="541338" lvl="2" indent="-182563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pl-PL" sz="2000" spc="100" dirty="0" smtClean="0">
                <a:solidFill>
                  <a:schemeClr val="bg1"/>
                </a:solidFill>
              </a:rPr>
              <a:t>w zakresie hangaru na kajaki zostaną wykonane ściany i słupy żelbetowe wraz ze stropem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27584" y="2492896"/>
            <a:ext cx="7843837" cy="1470025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900" b="1" dirty="0" smtClean="0"/>
              <a:t/>
            </a:r>
            <a:br>
              <a:rPr lang="pl-PL" sz="4900" b="1" dirty="0" smtClean="0"/>
            </a:b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3100" dirty="0" smtClean="0"/>
              <a:t/>
            </a:r>
            <a:br>
              <a:rPr lang="pl-PL" sz="3100" dirty="0" smtClean="0"/>
            </a:b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4000" dirty="0" smtClean="0"/>
              <a:t/>
            </a:r>
            <a:br>
              <a:rPr lang="pl-PL" sz="4000" dirty="0" smtClean="0"/>
            </a:br>
            <a:endParaRPr lang="pl-PL" sz="4000" b="1" dirty="0">
              <a:latin typeface="Europa" pitchFamily="2" charset="-18"/>
            </a:endParaRPr>
          </a:p>
        </p:txBody>
      </p:sp>
      <p:pic>
        <p:nvPicPr>
          <p:cNvPr id="9" name="Obraz 11" descr="plansza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12" descr="BK 400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5445224"/>
            <a:ext cx="2056799" cy="504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zaokrąglony 5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500" b="1" dirty="0" smtClean="0"/>
              <a:t>              </a:t>
            </a:r>
          </a:p>
          <a:p>
            <a:pPr algn="ctr">
              <a:defRPr/>
            </a:pPr>
            <a:r>
              <a:rPr lang="pl-PL" sz="2500" b="1" dirty="0" smtClean="0"/>
              <a:t>               </a:t>
            </a:r>
          </a:p>
          <a:p>
            <a:pPr algn="ctr">
              <a:defRPr/>
            </a:pPr>
            <a:r>
              <a:rPr lang="pl-PL" sz="2500" b="1" dirty="0" smtClean="0"/>
              <a:t>Nowa Astoria</a:t>
            </a:r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endParaRPr lang="pl-PL" sz="2500" b="1" dirty="0" smtClean="0"/>
          </a:p>
          <a:p>
            <a:pPr algn="ctr">
              <a:defRPr/>
            </a:pPr>
            <a:r>
              <a:rPr lang="pl-PL" sz="2500" b="1" dirty="0" smtClean="0"/>
              <a:t>   </a:t>
            </a:r>
          </a:p>
          <a:p>
            <a:pPr algn="ctr">
              <a:defRPr/>
            </a:pPr>
            <a:endParaRPr lang="pl-PL" sz="2500" b="1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500" b="1" dirty="0"/>
          </a:p>
        </p:txBody>
      </p:sp>
      <p:pic>
        <p:nvPicPr>
          <p:cNvPr id="7" name="Obraz 6" descr="Biale logo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4413"/>
            <a:ext cx="1115616" cy="83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3" cstate="print"/>
          <a:srcRect l="1772" t="17020" r="9825" b="15764"/>
          <a:stretch/>
        </p:blipFill>
        <p:spPr>
          <a:xfrm>
            <a:off x="107504" y="1052736"/>
            <a:ext cx="8856984" cy="5112568"/>
          </a:xfrm>
          <a:prstGeom prst="rect">
            <a:avLst/>
          </a:prstGeom>
        </p:spPr>
      </p:pic>
      <p:sp>
        <p:nvSpPr>
          <p:cNvPr id="5" name="Prostokąt zaokrąglony 4"/>
          <p:cNvSpPr/>
          <p:nvPr/>
        </p:nvSpPr>
        <p:spPr>
          <a:xfrm>
            <a:off x="0" y="908720"/>
            <a:ext cx="9144000" cy="5949280"/>
          </a:xfrm>
          <a:prstGeom prst="roundRect">
            <a:avLst>
              <a:gd name="adj" fmla="val 0"/>
            </a:avLst>
          </a:prstGeom>
          <a:solidFill>
            <a:srgbClr val="00206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58775" lvl="0" indent="-358775">
              <a:lnSpc>
                <a:spcPct val="150000"/>
              </a:lnSpc>
              <a:spcBef>
                <a:spcPct val="0"/>
              </a:spcBef>
              <a:defRPr/>
            </a:pPr>
            <a:r>
              <a:rPr lang="pl-PL" sz="2000" spc="100" dirty="0" smtClean="0">
                <a:solidFill>
                  <a:schemeClr val="bg1"/>
                </a:solidFill>
              </a:rPr>
              <a:t>	</a:t>
            </a:r>
            <a:r>
              <a:rPr lang="pl-PL" sz="2000" b="1" spc="100" dirty="0" smtClean="0">
                <a:solidFill>
                  <a:schemeClr val="bg1"/>
                </a:solidFill>
              </a:rPr>
              <a:t>PLAN: </a:t>
            </a:r>
          </a:p>
          <a:p>
            <a:pPr marL="541338" lvl="2" indent="-182563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endParaRPr lang="pl-PL" sz="2000" spc="100" dirty="0" smtClean="0">
              <a:solidFill>
                <a:schemeClr val="bg1"/>
              </a:solidFill>
            </a:endParaRPr>
          </a:p>
          <a:p>
            <a:pPr marL="541338" lvl="2" indent="-182563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pl-PL" sz="2000" spc="100" dirty="0" smtClean="0">
                <a:solidFill>
                  <a:schemeClr val="bg1"/>
                </a:solidFill>
              </a:rPr>
              <a:t>wykonanie ścian i słupów konstrukcyjnych wyższych kondygnacji budynku głównego – koniec planowany w czerwcu 2019 roku</a:t>
            </a:r>
          </a:p>
          <a:p>
            <a:pPr marL="541338" lvl="2" indent="-182563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pl-PL" sz="2000" spc="100" dirty="0" smtClean="0">
                <a:solidFill>
                  <a:schemeClr val="bg1"/>
                </a:solidFill>
              </a:rPr>
              <a:t>w drugim kwartale 2019 roku generalny wykonawca rozpocznie roboty związane z technologią basenową i instalacjami: wodno-kanalizacyjną i elektryczną </a:t>
            </a:r>
          </a:p>
          <a:p>
            <a:pPr marL="541338" lvl="2" indent="-182563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</a:pPr>
            <a:endParaRPr lang="pl-PL" sz="2000" spc="100" dirty="0" smtClean="0">
              <a:solidFill>
                <a:schemeClr val="bg1"/>
              </a:solidFill>
            </a:endParaRPr>
          </a:p>
          <a:p>
            <a:pPr marL="541338" lvl="2" indent="-182563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</a:pPr>
            <a:endParaRPr lang="pl-PL" sz="2000" spc="1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zaokrąglony 10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2600" b="1" dirty="0" smtClean="0"/>
          </a:p>
          <a:p>
            <a:pPr algn="ctr">
              <a:defRPr/>
            </a:pPr>
            <a:endParaRPr lang="pl-PL" sz="2600" b="1" dirty="0" smtClean="0"/>
          </a:p>
          <a:p>
            <a:pPr algn="ctr">
              <a:defRPr/>
            </a:pPr>
            <a:endParaRPr lang="pl-PL" sz="2600" b="1" dirty="0" smtClean="0"/>
          </a:p>
          <a:p>
            <a:pPr algn="ctr">
              <a:defRPr/>
            </a:pPr>
            <a:endParaRPr lang="pl-PL" sz="2600" b="1" dirty="0" smtClean="0"/>
          </a:p>
          <a:p>
            <a:pPr algn="ctr">
              <a:defRPr/>
            </a:pPr>
            <a:r>
              <a:rPr lang="pl-PL" sz="3000" b="1" dirty="0" smtClean="0"/>
              <a:t>Wyniki konsultacji dotyczących budowy zewnętrznych </a:t>
            </a:r>
          </a:p>
          <a:p>
            <a:pPr algn="ctr">
              <a:defRPr/>
            </a:pPr>
            <a:r>
              <a:rPr lang="pl-PL" sz="3000" b="1" dirty="0" smtClean="0"/>
              <a:t>basenów na obiekcie nowej Astorii </a:t>
            </a:r>
          </a:p>
          <a:p>
            <a:pPr algn="ctr">
              <a:defRPr/>
            </a:pPr>
            <a:endParaRPr lang="pl-PL" sz="2600" b="1" dirty="0" smtClean="0"/>
          </a:p>
          <a:p>
            <a:pPr algn="ctr">
              <a:defRPr/>
            </a:pPr>
            <a:endParaRPr lang="pl-PL" sz="2600" b="1" dirty="0" smtClean="0"/>
          </a:p>
          <a:p>
            <a:pPr algn="ctr">
              <a:defRPr/>
            </a:pPr>
            <a:r>
              <a:rPr lang="pl-PL" sz="4500" b="1" dirty="0" smtClean="0"/>
              <a:t>KONFERENCJA PRASOWA </a:t>
            </a:r>
          </a:p>
          <a:p>
            <a:pPr algn="ctr">
              <a:defRPr/>
            </a:pPr>
            <a:endParaRPr lang="pl-PL" sz="2600" b="1" dirty="0" smtClean="0"/>
          </a:p>
          <a:p>
            <a:pPr algn="ctr">
              <a:defRPr/>
            </a:pPr>
            <a:r>
              <a:rPr lang="pl-PL" sz="2000" b="1" dirty="0" smtClean="0"/>
              <a:t> </a:t>
            </a:r>
          </a:p>
          <a:p>
            <a:pPr algn="ctr">
              <a:defRPr/>
            </a:pPr>
            <a:endParaRPr lang="pl-PL" sz="2000" b="1" dirty="0" smtClean="0"/>
          </a:p>
          <a:p>
            <a:pPr algn="ctr">
              <a:defRPr/>
            </a:pPr>
            <a:endParaRPr lang="pl-PL" sz="2000" b="1" dirty="0" smtClean="0"/>
          </a:p>
          <a:p>
            <a:pPr algn="ctr">
              <a:defRPr/>
            </a:pPr>
            <a:endParaRPr lang="pl-PL" sz="2000" b="1" dirty="0" smtClean="0"/>
          </a:p>
          <a:p>
            <a:pPr algn="ctr">
              <a:defRPr/>
            </a:pPr>
            <a:endParaRPr lang="pl-PL" sz="2000" b="1" dirty="0" smtClean="0"/>
          </a:p>
          <a:p>
            <a:pPr algn="r">
              <a:defRPr/>
            </a:pPr>
            <a:r>
              <a:rPr lang="pl-PL" sz="2600" b="1" dirty="0" smtClean="0"/>
              <a:t>12</a:t>
            </a:r>
            <a:r>
              <a:rPr lang="pl-PL" sz="2600" b="1" dirty="0" smtClean="0">
                <a:solidFill>
                  <a:srgbClr val="FF0000"/>
                </a:solidFill>
              </a:rPr>
              <a:t> </a:t>
            </a:r>
            <a:r>
              <a:rPr lang="pl-PL" sz="2600" b="1" dirty="0" smtClean="0"/>
              <a:t>grudnia 2018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b="1" dirty="0" smtClean="0"/>
              <a:t>    </a:t>
            </a:r>
            <a:endParaRPr lang="pl-PL" sz="2600" b="1" dirty="0"/>
          </a:p>
        </p:txBody>
      </p:sp>
      <p:pic>
        <p:nvPicPr>
          <p:cNvPr id="9224" name="Obraz 6" descr="Biale logo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32656"/>
            <a:ext cx="172901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10" descr="plansza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12" descr="BK 400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5445224"/>
            <a:ext cx="2056799" cy="504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10" descr="plansz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12" descr="BK 400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5373216"/>
            <a:ext cx="2056799" cy="504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Obraz 5" descr="plansza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12" descr="BK 400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9177" y="5445224"/>
            <a:ext cx="2056799" cy="504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5" descr="Fotolia_195936697_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909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F:\Users\okonskil\Desktop\Grafika\1111 Loga i Herb Bydgoszczy\BP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332656"/>
            <a:ext cx="1756293" cy="360040"/>
          </a:xfrm>
          <a:prstGeom prst="rect">
            <a:avLst/>
          </a:prstGeom>
          <a:noFill/>
        </p:spPr>
      </p:pic>
      <p:sp>
        <p:nvSpPr>
          <p:cNvPr id="12" name="Tytuł 1"/>
          <p:cNvSpPr txBox="1">
            <a:spLocks/>
          </p:cNvSpPr>
          <p:nvPr/>
        </p:nvSpPr>
        <p:spPr>
          <a:xfrm>
            <a:off x="827584" y="2204864"/>
            <a:ext cx="7843837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9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9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3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3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pl-PL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uropa" pitchFamily="2" charset="-18"/>
              <a:ea typeface="+mj-ea"/>
              <a:cs typeface="+mj-cs"/>
            </a:endParaRPr>
          </a:p>
        </p:txBody>
      </p:sp>
      <p:sp>
        <p:nvSpPr>
          <p:cNvPr id="14" name="Prostokąt zaokrąglony 13"/>
          <p:cNvSpPr/>
          <p:nvPr/>
        </p:nvSpPr>
        <p:spPr>
          <a:xfrm>
            <a:off x="0" y="908720"/>
            <a:ext cx="9144000" cy="5949280"/>
          </a:xfrm>
          <a:prstGeom prst="roundRect">
            <a:avLst>
              <a:gd name="adj" fmla="val 0"/>
            </a:avLst>
          </a:prstGeom>
          <a:solidFill>
            <a:srgbClr val="002060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pl-PL" dirty="0" smtClean="0">
              <a:solidFill>
                <a:schemeClr val="bg1"/>
              </a:solidFill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pl-PL" dirty="0" smtClean="0">
              <a:solidFill>
                <a:schemeClr val="bg1"/>
              </a:solidFill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pl-PL" dirty="0" smtClean="0">
              <a:solidFill>
                <a:schemeClr val="bg1"/>
              </a:solidFill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pl-PL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pl-PL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Termin: </a:t>
            </a:r>
            <a:r>
              <a:rPr lang="pl-PL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19 września – 15 października 2018 roku </a:t>
            </a:r>
            <a:endParaRPr lang="pl-PL" dirty="0" smtClean="0">
              <a:solidFill>
                <a:schemeClr val="bg1"/>
              </a:solidFill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pl-PL" dirty="0" smtClean="0">
              <a:solidFill>
                <a:schemeClr val="bg1"/>
              </a:solidFill>
              <a:ea typeface="Calibri" pitchFamily="34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pl-PL" dirty="0" smtClean="0">
                <a:solidFill>
                  <a:schemeClr val="bg1"/>
                </a:solidFill>
                <a:ea typeface="Calibri" pitchFamily="34" charset="0"/>
                <a:cs typeface="Arial" pitchFamily="34" charset="0"/>
              </a:rPr>
              <a:t> </a:t>
            </a:r>
            <a:r>
              <a:rPr lang="pl-PL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Zasięg:</a:t>
            </a:r>
            <a:r>
              <a:rPr lang="pl-PL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 ogólnomiejski, skierowany do mieszkańców Bydgoszczy </a:t>
            </a:r>
            <a:endParaRPr lang="pl-PL" dirty="0" smtClean="0">
              <a:solidFill>
                <a:schemeClr val="bg1"/>
              </a:solidFill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pl-PL" dirty="0" smtClean="0">
              <a:solidFill>
                <a:schemeClr val="bg1"/>
              </a:solidFill>
              <a:ea typeface="Calibri" pitchFamily="34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pl-PL" dirty="0" smtClean="0">
                <a:solidFill>
                  <a:schemeClr val="bg1"/>
                </a:solidFill>
                <a:ea typeface="Calibri" pitchFamily="34" charset="0"/>
                <a:cs typeface="Arial" pitchFamily="34" charset="0"/>
              </a:rPr>
              <a:t> </a:t>
            </a:r>
            <a:r>
              <a:rPr lang="pl-PL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Forma przeprowadzenia konsultacji:</a:t>
            </a:r>
            <a:endParaRPr lang="pl-PL" b="1" dirty="0" smtClean="0">
              <a:solidFill>
                <a:schemeClr val="bg1"/>
              </a:solidFill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dirty="0" smtClean="0">
              <a:solidFill>
                <a:schemeClr val="bg1"/>
              </a:solidFill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 ankieta: papierowa i elektroniczna 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pl-PL" dirty="0" smtClean="0">
              <a:solidFill>
                <a:schemeClr val="bg1"/>
              </a:solidFill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 spotkanie konsultacyjne dla mieszkańców - 4 października 2018 rok (miejsce: WSG)</a:t>
            </a:r>
          </a:p>
          <a:p>
            <a:endParaRPr lang="pl-PL" b="1" dirty="0" smtClean="0"/>
          </a:p>
          <a:p>
            <a:pPr>
              <a:buFont typeface="Wingdings" pitchFamily="2" charset="2"/>
              <a:buChar char="q"/>
            </a:pPr>
            <a:r>
              <a:rPr lang="pl-PL" b="1" dirty="0" smtClean="0"/>
              <a:t> Dotarcie do mieszkańców z informacją o konsultacjach:</a:t>
            </a:r>
            <a:endParaRPr lang="pl-PL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/>
              <a:t> poprzez Rady Osiedli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/>
              <a:t> bydgoszcz.pl i bydgoskiekonsultacje.pl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/>
              <a:t> miejskie kanały w mediach społecznościowych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/>
              <a:t> lokalne media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/>
              <a:t> tablice przystankowe (informacje o konsultacjach i spotkaniu) 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dirty="0" smtClean="0">
              <a:solidFill>
                <a:schemeClr val="bg1"/>
              </a:solidFill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8" name="Prostokąt zaokrąglony 7"/>
          <p:cNvSpPr/>
          <p:nvPr/>
        </p:nvSpPr>
        <p:spPr>
          <a:xfrm>
            <a:off x="0" y="0"/>
            <a:ext cx="9144000" cy="908720"/>
          </a:xfrm>
          <a:prstGeom prst="roundRect">
            <a:avLst>
              <a:gd name="adj" fmla="val 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500" b="1" dirty="0" smtClean="0"/>
              <a:t>              </a:t>
            </a:r>
          </a:p>
          <a:p>
            <a:pPr algn="ctr">
              <a:defRPr/>
            </a:pPr>
            <a:r>
              <a:rPr lang="pl-PL" sz="2500" b="1" dirty="0" smtClean="0"/>
              <a:t>               </a:t>
            </a:r>
          </a:p>
          <a:p>
            <a:pPr algn="ctr">
              <a:defRPr/>
            </a:pPr>
            <a:r>
              <a:rPr lang="pl-PL" sz="2500" b="1" dirty="0" smtClean="0"/>
              <a:t>Konsultacje dotyczących budowy zewnętrznych </a:t>
            </a:r>
          </a:p>
          <a:p>
            <a:pPr algn="ctr">
              <a:defRPr/>
            </a:pPr>
            <a:r>
              <a:rPr lang="pl-PL" sz="2500" b="1" dirty="0" smtClean="0"/>
              <a:t>basenów na obiekcie nowej Astorii </a:t>
            </a:r>
          </a:p>
          <a:p>
            <a:pPr algn="ctr">
              <a:defRPr/>
            </a:pPr>
            <a:endParaRPr lang="pl-PL" sz="2500" b="1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500" b="1" dirty="0"/>
          </a:p>
        </p:txBody>
      </p:sp>
      <p:pic>
        <p:nvPicPr>
          <p:cNvPr id="9" name="Obraz 8" descr="Biale logo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72008" y="116632"/>
            <a:ext cx="1115616" cy="83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5" descr="Fotolia_195936697_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909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F:\Users\okonskil\Desktop\Grafika\1111 Loga i Herb Bydgoszczy\BP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332656"/>
            <a:ext cx="1756293" cy="360040"/>
          </a:xfrm>
          <a:prstGeom prst="rect">
            <a:avLst/>
          </a:prstGeom>
          <a:noFill/>
        </p:spPr>
      </p:pic>
      <p:sp>
        <p:nvSpPr>
          <p:cNvPr id="12" name="Tytuł 1"/>
          <p:cNvSpPr txBox="1">
            <a:spLocks/>
          </p:cNvSpPr>
          <p:nvPr/>
        </p:nvSpPr>
        <p:spPr>
          <a:xfrm>
            <a:off x="827584" y="2204864"/>
            <a:ext cx="7843837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9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9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3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3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pl-PL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uropa" pitchFamily="2" charset="-18"/>
              <a:ea typeface="+mj-ea"/>
              <a:cs typeface="+mj-cs"/>
            </a:endParaRPr>
          </a:p>
        </p:txBody>
      </p:sp>
      <p:sp>
        <p:nvSpPr>
          <p:cNvPr id="14" name="Prostokąt zaokrąglony 13"/>
          <p:cNvSpPr/>
          <p:nvPr/>
        </p:nvSpPr>
        <p:spPr>
          <a:xfrm>
            <a:off x="0" y="908720"/>
            <a:ext cx="2771800" cy="5949280"/>
          </a:xfrm>
          <a:prstGeom prst="roundRect">
            <a:avLst>
              <a:gd name="adj" fmla="val 0"/>
            </a:avLst>
          </a:prstGeom>
          <a:solidFill>
            <a:srgbClr val="002060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3000" b="1" dirty="0" smtClean="0"/>
              <a:t>207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500" b="1" dirty="0" smtClean="0"/>
              <a:t>zgłoszonych uwag</a:t>
            </a:r>
            <a:endParaRPr lang="pl-PL" sz="2500" b="1" dirty="0"/>
          </a:p>
        </p:txBody>
      </p:sp>
      <p:sp>
        <p:nvSpPr>
          <p:cNvPr id="8" name="Prostokąt zaokrąglony 7"/>
          <p:cNvSpPr/>
          <p:nvPr/>
        </p:nvSpPr>
        <p:spPr>
          <a:xfrm>
            <a:off x="0" y="0"/>
            <a:ext cx="9144000" cy="908720"/>
          </a:xfrm>
          <a:prstGeom prst="roundRect">
            <a:avLst>
              <a:gd name="adj" fmla="val 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500" b="1" dirty="0" smtClean="0"/>
              <a:t>              </a:t>
            </a:r>
          </a:p>
          <a:p>
            <a:pPr algn="ctr">
              <a:defRPr/>
            </a:pPr>
            <a:r>
              <a:rPr lang="pl-PL" sz="2500" b="1" dirty="0" smtClean="0"/>
              <a:t>               </a:t>
            </a:r>
          </a:p>
          <a:p>
            <a:pPr algn="ctr">
              <a:defRPr/>
            </a:pPr>
            <a:r>
              <a:rPr lang="pl-PL" sz="2500" b="1" dirty="0" smtClean="0"/>
              <a:t>Wyniki konsultacji dotyczących budowy zewnętrznych </a:t>
            </a:r>
          </a:p>
          <a:p>
            <a:pPr algn="ctr">
              <a:defRPr/>
            </a:pPr>
            <a:r>
              <a:rPr lang="pl-PL" sz="2500" b="1" dirty="0" smtClean="0"/>
              <a:t>basenów na obiekcie nowej Astorii </a:t>
            </a:r>
          </a:p>
          <a:p>
            <a:pPr algn="ctr">
              <a:defRPr/>
            </a:pPr>
            <a:endParaRPr lang="pl-PL" sz="2500" b="1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500" b="1" dirty="0"/>
          </a:p>
        </p:txBody>
      </p:sp>
      <p:pic>
        <p:nvPicPr>
          <p:cNvPr id="9" name="Obraz 8" descr="Biale logo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72008" y="116632"/>
            <a:ext cx="1115616" cy="83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rostokąt zaokrąglony 12"/>
          <p:cNvSpPr/>
          <p:nvPr/>
        </p:nvSpPr>
        <p:spPr>
          <a:xfrm>
            <a:off x="3131840" y="908720"/>
            <a:ext cx="2843808" cy="5976664"/>
          </a:xfrm>
          <a:prstGeom prst="roundRect">
            <a:avLst>
              <a:gd name="adj" fmla="val 0"/>
            </a:avLst>
          </a:prstGeom>
          <a:solidFill>
            <a:srgbClr val="002060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3000" b="1" dirty="0" smtClean="0"/>
              <a:t>83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500" b="1" dirty="0" smtClean="0"/>
              <a:t>rozpatrzonych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 smtClean="0"/>
              <a:t>(poza powtarzającymi się)</a:t>
            </a:r>
          </a:p>
        </p:txBody>
      </p:sp>
      <p:sp>
        <p:nvSpPr>
          <p:cNvPr id="16" name="Prostokąt zaokrąglony 15"/>
          <p:cNvSpPr/>
          <p:nvPr/>
        </p:nvSpPr>
        <p:spPr>
          <a:xfrm>
            <a:off x="6300192" y="908720"/>
            <a:ext cx="2843808" cy="5949280"/>
          </a:xfrm>
          <a:prstGeom prst="roundRect">
            <a:avLst>
              <a:gd name="adj" fmla="val 0"/>
            </a:avLst>
          </a:prstGeom>
          <a:solidFill>
            <a:srgbClr val="002060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3000" b="1" dirty="0" smtClean="0"/>
              <a:t>58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500" b="1" dirty="0" smtClean="0"/>
              <a:t>uwzględnionych</a:t>
            </a:r>
            <a:endParaRPr lang="pl-PL" sz="25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Fotolia_195936697_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3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zaokrąglony 5"/>
          <p:cNvSpPr/>
          <p:nvPr/>
        </p:nvSpPr>
        <p:spPr>
          <a:xfrm>
            <a:off x="0" y="0"/>
            <a:ext cx="9144000" cy="980728"/>
          </a:xfrm>
          <a:prstGeom prst="roundRect">
            <a:avLst>
              <a:gd name="adj" fmla="val 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500" b="1" dirty="0" smtClean="0"/>
              <a:t>              </a:t>
            </a:r>
          </a:p>
          <a:p>
            <a:pPr algn="ctr">
              <a:defRPr/>
            </a:pPr>
            <a:r>
              <a:rPr lang="pl-PL" sz="2500" b="1" dirty="0" smtClean="0"/>
              <a:t>               </a:t>
            </a:r>
          </a:p>
          <a:p>
            <a:pPr algn="ctr">
              <a:defRPr/>
            </a:pPr>
            <a:r>
              <a:rPr lang="pl-PL" sz="2500" b="1" dirty="0" smtClean="0"/>
              <a:t>Wyniki konsultacji dotyczących budowy zewnętrznych </a:t>
            </a:r>
          </a:p>
          <a:p>
            <a:pPr algn="ctr">
              <a:defRPr/>
            </a:pPr>
            <a:r>
              <a:rPr lang="pl-PL" sz="2500" b="1" dirty="0" smtClean="0"/>
              <a:t>basenów na obiekcie nowej Astorii </a:t>
            </a:r>
          </a:p>
          <a:p>
            <a:pPr algn="ctr">
              <a:defRPr/>
            </a:pPr>
            <a:endParaRPr lang="pl-PL" sz="2500" b="1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500" b="1" dirty="0"/>
          </a:p>
        </p:txBody>
      </p:sp>
      <p:pic>
        <p:nvPicPr>
          <p:cNvPr id="7" name="Obraz 6" descr="Biale logo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2008" y="116632"/>
            <a:ext cx="1115616" cy="83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zaokrąglony 7"/>
          <p:cNvSpPr/>
          <p:nvPr/>
        </p:nvSpPr>
        <p:spPr>
          <a:xfrm>
            <a:off x="0" y="1124744"/>
            <a:ext cx="9144000" cy="504056"/>
          </a:xfrm>
          <a:prstGeom prst="roundRect">
            <a:avLst>
              <a:gd name="adj" fmla="val 0"/>
            </a:avLst>
          </a:prstGeom>
          <a:solidFill>
            <a:srgbClr val="00206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500" b="1" dirty="0" smtClean="0"/>
              <a:t>Do realizacji:   </a:t>
            </a:r>
            <a:endParaRPr lang="pl-PL" sz="2500" b="1" dirty="0"/>
          </a:p>
        </p:txBody>
      </p:sp>
      <p:sp>
        <p:nvSpPr>
          <p:cNvPr id="9" name="Prostokąt zaokrąglony 8"/>
          <p:cNvSpPr/>
          <p:nvPr/>
        </p:nvSpPr>
        <p:spPr>
          <a:xfrm>
            <a:off x="0" y="1916832"/>
            <a:ext cx="9144000" cy="4941168"/>
          </a:xfrm>
          <a:prstGeom prst="roundRect">
            <a:avLst>
              <a:gd name="adj" fmla="val 0"/>
            </a:avLst>
          </a:prstGeom>
          <a:solidFill>
            <a:srgbClr val="00206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 smtClean="0"/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700" dirty="0" smtClean="0"/>
          </a:p>
          <a:p>
            <a:pPr lvl="0">
              <a:lnSpc>
                <a:spcPct val="150000"/>
              </a:lnSpc>
              <a:defRPr/>
            </a:pPr>
            <a:endParaRPr lang="pl-PL" sz="1700" dirty="0" smtClean="0"/>
          </a:p>
          <a:p>
            <a:pPr lvl="0">
              <a:lnSpc>
                <a:spcPct val="150000"/>
              </a:lnSpc>
              <a:buFont typeface="Wingdings" pitchFamily="2" charset="2"/>
              <a:buChar char="ü"/>
              <a:defRPr/>
            </a:pPr>
            <a:endParaRPr lang="pl-PL" sz="1700" dirty="0" smtClean="0"/>
          </a:p>
          <a:p>
            <a:pPr lvl="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2000" dirty="0" smtClean="0"/>
              <a:t>zjeżdżalnia dla dzieci (możliwość korzystania z rodzicem)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2000" dirty="0" smtClean="0"/>
              <a:t> zjeżdżalnia pontonowa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2000" dirty="0" smtClean="0"/>
              <a:t> zabawki wodne dla najmłodszych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2000" dirty="0" smtClean="0"/>
              <a:t> zabawki wodne - pistolety na wodę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2000" b="1" dirty="0" smtClean="0"/>
              <a:t> </a:t>
            </a:r>
            <a:r>
              <a:rPr lang="pl-PL" sz="2000" dirty="0" smtClean="0"/>
              <a:t>bicze wodne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2000" dirty="0" smtClean="0"/>
              <a:t> jacuzzi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2000" dirty="0" smtClean="0"/>
              <a:t> wejście od strony bulwarów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2000" dirty="0" smtClean="0"/>
              <a:t> hamaki i leżaki </a:t>
            </a:r>
          </a:p>
          <a:p>
            <a:pPr lvl="0">
              <a:defRPr/>
            </a:pPr>
            <a:endParaRPr lang="pl-PL" sz="1700" dirty="0" smtClean="0"/>
          </a:p>
          <a:p>
            <a:pPr lvl="0">
              <a:defRPr/>
            </a:pPr>
            <a:endParaRPr lang="pl-PL" sz="1700" dirty="0" smtClean="0"/>
          </a:p>
          <a:p>
            <a:pPr lvl="0">
              <a:buFont typeface="Wingdings" pitchFamily="2" charset="2"/>
              <a:buChar char="ü"/>
              <a:defRPr/>
            </a:pPr>
            <a:endParaRPr lang="pl-PL" sz="20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20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20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2000" b="1" dirty="0"/>
          </a:p>
        </p:txBody>
      </p:sp>
      <p:pic>
        <p:nvPicPr>
          <p:cNvPr id="10" name="Obraz 9" descr="42263828_1977291268974879_6962413445928976384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2694" y="3789040"/>
            <a:ext cx="3997290" cy="2656533"/>
          </a:xfrm>
          <a:prstGeom prst="rect">
            <a:avLst/>
          </a:prstGeom>
        </p:spPr>
      </p:pic>
      <p:cxnSp>
        <p:nvCxnSpPr>
          <p:cNvPr id="12" name="Łącznik prosty 11"/>
          <p:cNvCxnSpPr/>
          <p:nvPr/>
        </p:nvCxnSpPr>
        <p:spPr>
          <a:xfrm>
            <a:off x="4860032" y="3789040"/>
            <a:ext cx="0" cy="2664296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3633</TotalTime>
  <Words>749</Words>
  <Application>Microsoft Office PowerPoint</Application>
  <PresentationFormat>Pokaz na ekranie (4:3)</PresentationFormat>
  <Paragraphs>531</Paragraphs>
  <Slides>31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7" baseType="lpstr">
      <vt:lpstr>Arial</vt:lpstr>
      <vt:lpstr>Calibri</vt:lpstr>
      <vt:lpstr>Europa</vt:lpstr>
      <vt:lpstr>Times New Roman</vt:lpstr>
      <vt:lpstr>Wingdings</vt:lpstr>
      <vt:lpstr>Motyw pakietu Office</vt:lpstr>
      <vt:lpstr>Prezentacja programu PowerPoint</vt:lpstr>
      <vt:lpstr>      </vt:lpstr>
      <vt:lpstr>   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Bydgoski Budżet Obywatelski 2018 Czas na głosowanie!</dc:title>
  <dc:creator>okonskil</dc:creator>
  <cp:lastModifiedBy>Michał Sztybel</cp:lastModifiedBy>
  <cp:revision>436</cp:revision>
  <dcterms:created xsi:type="dcterms:W3CDTF">2017-09-28T13:05:44Z</dcterms:created>
  <dcterms:modified xsi:type="dcterms:W3CDTF">2018-12-12T08:42:54Z</dcterms:modified>
</cp:coreProperties>
</file>