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6DB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643" autoAdjust="0"/>
  </p:normalViewPr>
  <p:slideViewPr>
    <p:cSldViewPr>
      <p:cViewPr>
        <p:scale>
          <a:sx n="100" d="100"/>
          <a:sy n="100" d="100"/>
        </p:scale>
        <p:origin x="-122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E9CD-A465-41AE-A029-3537089CE6D5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832D6-D91C-491B-84EB-EC9B3CAA1FB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B150-7D9E-4F5F-8424-7EA39B79FF90}" type="datetimeFigureOut">
              <a:rPr lang="pl-PL" smtClean="0"/>
              <a:pPr/>
              <a:t>2019-07-16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Prostokąt 5"/>
          <p:cNvSpPr/>
          <p:nvPr/>
        </p:nvSpPr>
        <p:spPr>
          <a:xfrm>
            <a:off x="0" y="6237312"/>
            <a:ext cx="9180512" cy="620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51520" y="4797152"/>
            <a:ext cx="37444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>
                <a:cs typeface="Times New Roman" pitchFamily="18" charset="0"/>
              </a:rPr>
              <a:t>Raport powstał w wyniku: </a:t>
            </a:r>
          </a:p>
          <a:p>
            <a:r>
              <a:rPr lang="pl-PL" sz="1500" dirty="0" smtClean="0">
                <a:cs typeface="Times New Roman" pitchFamily="18" charset="0"/>
              </a:rPr>
              <a:t>Porozumienia z </a:t>
            </a:r>
            <a:r>
              <a:rPr lang="pl-PL" sz="1500" b="1" dirty="0" smtClean="0">
                <a:cs typeface="Times New Roman" pitchFamily="18" charset="0"/>
              </a:rPr>
              <a:t>Ministerstwem Finansów </a:t>
            </a:r>
            <a:r>
              <a:rPr lang="pl-PL" sz="1500" dirty="0" smtClean="0">
                <a:cs typeface="Times New Roman" pitchFamily="18" charset="0"/>
              </a:rPr>
              <a:t/>
            </a:r>
            <a:br>
              <a:rPr lang="pl-PL" sz="1500" dirty="0" smtClean="0">
                <a:cs typeface="Times New Roman" pitchFamily="18" charset="0"/>
              </a:rPr>
            </a:br>
            <a:r>
              <a:rPr lang="pl-PL" sz="1500" dirty="0" smtClean="0">
                <a:cs typeface="Times New Roman" pitchFamily="18" charset="0"/>
              </a:rPr>
              <a:t>i </a:t>
            </a:r>
            <a:r>
              <a:rPr lang="pl-PL" sz="1500" b="1" dirty="0" smtClean="0">
                <a:cs typeface="Times New Roman" pitchFamily="18" charset="0"/>
              </a:rPr>
              <a:t>Krajową Administracją Skarbową</a:t>
            </a:r>
            <a:r>
              <a:rPr lang="pl-PL" sz="1500" dirty="0" smtClean="0">
                <a:cs typeface="Times New Roman" pitchFamily="18" charset="0"/>
              </a:rPr>
              <a:t>, </a:t>
            </a:r>
            <a:br>
              <a:rPr lang="pl-PL" sz="1500" dirty="0" smtClean="0">
                <a:cs typeface="Times New Roman" pitchFamily="18" charset="0"/>
              </a:rPr>
            </a:br>
            <a:r>
              <a:rPr lang="pl-PL" sz="1500" dirty="0" smtClean="0">
                <a:cs typeface="Times New Roman" pitchFamily="18" charset="0"/>
              </a:rPr>
              <a:t>w szczególności w zakresie przeciwdziałania </a:t>
            </a:r>
            <a:br>
              <a:rPr lang="pl-PL" sz="1500" dirty="0" smtClean="0">
                <a:cs typeface="Times New Roman" pitchFamily="18" charset="0"/>
              </a:rPr>
            </a:br>
            <a:r>
              <a:rPr lang="pl-PL" sz="1500" dirty="0" smtClean="0">
                <a:cs typeface="Times New Roman" pitchFamily="18" charset="0"/>
              </a:rPr>
              <a:t>zjawisku szarej strefie w gospodarce.</a:t>
            </a:r>
          </a:p>
          <a:p>
            <a:pPr algn="ctr"/>
            <a:endParaRPr lang="pl-PL" sz="2000" dirty="0">
              <a:cs typeface="Times New Roman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95536" y="908720"/>
            <a:ext cx="8280920" cy="2160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67544" y="1124744"/>
            <a:ext cx="80648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500" dirty="0" smtClean="0">
                <a:solidFill>
                  <a:schemeClr val="bg1"/>
                </a:solidFill>
                <a:cs typeface="Times New Roman" pitchFamily="18" charset="0"/>
              </a:rPr>
              <a:t>RAPORT</a:t>
            </a:r>
          </a:p>
          <a:p>
            <a:pPr algn="ctr"/>
            <a:r>
              <a:rPr lang="pl-PL" sz="3500" b="1" dirty="0" smtClean="0">
                <a:solidFill>
                  <a:schemeClr val="bg1"/>
                </a:solidFill>
                <a:cs typeface="Times New Roman" pitchFamily="18" charset="0"/>
              </a:rPr>
              <a:t>PRZECIWDZIAŁANIE SZAREJ STREFIE </a:t>
            </a:r>
            <a:br>
              <a:rPr lang="pl-PL" sz="35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3500" b="1" dirty="0" smtClean="0">
                <a:solidFill>
                  <a:schemeClr val="bg1"/>
                </a:solidFill>
                <a:cs typeface="Times New Roman" pitchFamily="18" charset="0"/>
              </a:rPr>
              <a:t>W POLSCE 2018/2019</a:t>
            </a:r>
            <a:endParaRPr lang="pl-PL" sz="35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483768" y="3284984"/>
            <a:ext cx="4032448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627784" y="3284984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smtClean="0">
                <a:solidFill>
                  <a:schemeClr val="bg1"/>
                </a:solidFill>
                <a:cs typeface="Times New Roman" pitchFamily="18" charset="0"/>
              </a:rPr>
              <a:t>BRANŻA ODPADOWA</a:t>
            </a:r>
            <a:endParaRPr lang="pl-PL" sz="3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11560" y="1088157"/>
            <a:ext cx="7848872" cy="18367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Łącznik prosty 24"/>
          <p:cNvCxnSpPr/>
          <p:nvPr/>
        </p:nvCxnSpPr>
        <p:spPr>
          <a:xfrm>
            <a:off x="179512" y="4869160"/>
            <a:ext cx="0" cy="11521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116632"/>
            <a:ext cx="5710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Prostokąt 5"/>
          <p:cNvSpPr/>
          <p:nvPr/>
        </p:nvSpPr>
        <p:spPr>
          <a:xfrm>
            <a:off x="0" y="5877272"/>
            <a:ext cx="9180512" cy="9807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4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116632"/>
            <a:ext cx="5710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ally-3839139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532" y="548680"/>
            <a:ext cx="8532948" cy="5688632"/>
          </a:xfrm>
          <a:prstGeom prst="rect">
            <a:avLst/>
          </a:prstGeom>
        </p:spPr>
      </p:pic>
      <p:cxnSp>
        <p:nvCxnSpPr>
          <p:cNvPr id="21" name="Łącznik prosty 20"/>
          <p:cNvCxnSpPr/>
          <p:nvPr/>
        </p:nvCxnSpPr>
        <p:spPr>
          <a:xfrm>
            <a:off x="323528" y="6381328"/>
            <a:ext cx="856895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39552" y="1196752"/>
            <a:ext cx="8136904" cy="1728192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67544" y="148478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cs typeface="Times New Roman" pitchFamily="18" charset="0"/>
              </a:rPr>
              <a:t>Szara strefa w branży odpadowej </a:t>
            </a:r>
            <a:br>
              <a:rPr lang="pl-PL" sz="4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4000" dirty="0" smtClean="0">
                <a:solidFill>
                  <a:schemeClr val="bg1"/>
                </a:solidFill>
                <a:cs typeface="Times New Roman" pitchFamily="18" charset="0"/>
              </a:rPr>
              <a:t>wynosi </a:t>
            </a:r>
            <a:r>
              <a:rPr lang="pl-PL" sz="4000" b="1" dirty="0" smtClean="0">
                <a:solidFill>
                  <a:schemeClr val="bg1"/>
                </a:solidFill>
                <a:cs typeface="Times New Roman" pitchFamily="18" charset="0"/>
              </a:rPr>
              <a:t>2 mld zł</a:t>
            </a:r>
            <a:r>
              <a:rPr lang="pl-PL" sz="40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pl-PL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11560" y="1238563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RAPORT  „PRZECIWDZIAŁANIE </a:t>
            </a:r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SZAREJ STREFIE W POLSCE </a:t>
            </a:r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2018/2019”: </a:t>
            </a:r>
            <a:endParaRPr lang="pl-PL" sz="11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Prostokąt 5"/>
          <p:cNvSpPr/>
          <p:nvPr/>
        </p:nvSpPr>
        <p:spPr>
          <a:xfrm>
            <a:off x="0" y="5877272"/>
            <a:ext cx="9180512" cy="9807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4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116632"/>
            <a:ext cx="5710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Łącznik prosty 20"/>
          <p:cNvCxnSpPr/>
          <p:nvPr/>
        </p:nvCxnSpPr>
        <p:spPr>
          <a:xfrm>
            <a:off x="323528" y="6381328"/>
            <a:ext cx="856895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 descr="scrap-166495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72682"/>
            <a:ext cx="8496944" cy="5664630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539552" y="1196752"/>
            <a:ext cx="8136904" cy="1728192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67544" y="1457489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cs typeface="Times New Roman" pitchFamily="18" charset="0"/>
              </a:rPr>
              <a:t>Poza ewidencją jest ponad </a:t>
            </a:r>
            <a:br>
              <a:rPr lang="pl-PL" sz="4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4000" b="1" dirty="0" smtClean="0">
                <a:solidFill>
                  <a:schemeClr val="bg1"/>
                </a:solidFill>
                <a:cs typeface="Times New Roman" pitchFamily="18" charset="0"/>
              </a:rPr>
              <a:t>3 mln </a:t>
            </a:r>
            <a:r>
              <a:rPr lang="pl-PL" sz="4000" dirty="0" smtClean="0">
                <a:solidFill>
                  <a:schemeClr val="bg1"/>
                </a:solidFill>
                <a:cs typeface="Times New Roman" pitchFamily="18" charset="0"/>
              </a:rPr>
              <a:t>ton śmieci</a:t>
            </a:r>
            <a:r>
              <a:rPr lang="pl-PL" sz="40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pl-PL" sz="4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11560" y="1238563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RAPORT  „PRZECIWDZIAŁANIE </a:t>
            </a:r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SZAREJ STREFIE W POLSCE </a:t>
            </a:r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2018/2019”: </a:t>
            </a:r>
            <a:endParaRPr lang="pl-PL" sz="11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Prostokąt 5"/>
          <p:cNvSpPr/>
          <p:nvPr/>
        </p:nvSpPr>
        <p:spPr>
          <a:xfrm>
            <a:off x="0" y="5877272"/>
            <a:ext cx="9180512" cy="9807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4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116632"/>
            <a:ext cx="5710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Łącznik prosty 20"/>
          <p:cNvCxnSpPr/>
          <p:nvPr/>
        </p:nvCxnSpPr>
        <p:spPr>
          <a:xfrm>
            <a:off x="323528" y="6381328"/>
            <a:ext cx="856895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garbage-2729608_960_720.jpg"/>
          <p:cNvPicPr>
            <a:picLocks noChangeAspect="1"/>
          </p:cNvPicPr>
          <p:nvPr/>
        </p:nvPicPr>
        <p:blipFill>
          <a:blip r:embed="rId5" cstate="print"/>
          <a:srcRect r="198"/>
          <a:stretch>
            <a:fillRect/>
          </a:stretch>
        </p:blipFill>
        <p:spPr>
          <a:xfrm>
            <a:off x="323528" y="548680"/>
            <a:ext cx="8568952" cy="5616624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539552" y="1196752"/>
            <a:ext cx="8136904" cy="2088232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39552" y="1437744"/>
            <a:ext cx="8064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dirty="0" smtClean="0">
                <a:solidFill>
                  <a:schemeClr val="bg1"/>
                </a:solidFill>
                <a:cs typeface="Times New Roman" pitchFamily="18" charset="0"/>
              </a:rPr>
              <a:t>W pierwszym projekcie ustawy z </a:t>
            </a:r>
            <a:r>
              <a:rPr lang="pl-PL" sz="2600" b="1" dirty="0" smtClean="0">
                <a:solidFill>
                  <a:schemeClr val="bg1"/>
                </a:solidFill>
                <a:cs typeface="Times New Roman" pitchFamily="18" charset="0"/>
              </a:rPr>
              <a:t>28 sierpnia </a:t>
            </a:r>
            <a:r>
              <a:rPr lang="pl-PL" sz="2600" b="1" dirty="0" smtClean="0">
                <a:solidFill>
                  <a:schemeClr val="bg1"/>
                </a:solidFill>
                <a:cs typeface="Times New Roman" pitchFamily="18" charset="0"/>
              </a:rPr>
              <a:t>2018 roku </a:t>
            </a:r>
            <a:r>
              <a:rPr lang="pl-PL" sz="2600" dirty="0" smtClean="0">
                <a:solidFill>
                  <a:schemeClr val="bg1"/>
                </a:solidFill>
                <a:cs typeface="Times New Roman" pitchFamily="18" charset="0"/>
              </a:rPr>
              <a:t>Ministerstwo Środowiska pisało w uzasadnieniu: </a:t>
            </a:r>
          </a:p>
          <a:p>
            <a:pPr algn="ctr"/>
            <a:r>
              <a:rPr lang="pl-PL" sz="2600" dirty="0" smtClean="0">
                <a:solidFill>
                  <a:schemeClr val="bg1"/>
                </a:solidFill>
                <a:cs typeface="Times New Roman" pitchFamily="18" charset="0"/>
              </a:rPr>
              <a:t>„proponowane zmiany mają na celu uszczelnienie systemu gospodarowania odpadami komunalnymi”.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Prostokąt 5"/>
          <p:cNvSpPr/>
          <p:nvPr/>
        </p:nvSpPr>
        <p:spPr>
          <a:xfrm>
            <a:off x="0" y="5877272"/>
            <a:ext cx="9180512" cy="9807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4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116632"/>
            <a:ext cx="5710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Łącznik prosty 20"/>
          <p:cNvCxnSpPr/>
          <p:nvPr/>
        </p:nvCxnSpPr>
        <p:spPr>
          <a:xfrm>
            <a:off x="323528" y="6381328"/>
            <a:ext cx="856895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garbage-2729608_960_720.jpg"/>
          <p:cNvPicPr>
            <a:picLocks noChangeAspect="1"/>
          </p:cNvPicPr>
          <p:nvPr/>
        </p:nvPicPr>
        <p:blipFill>
          <a:blip r:embed="rId5" cstate="print"/>
          <a:srcRect r="198"/>
          <a:stretch>
            <a:fillRect/>
          </a:stretch>
        </p:blipFill>
        <p:spPr>
          <a:xfrm>
            <a:off x="323528" y="548680"/>
            <a:ext cx="8568952" cy="561662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39552" y="1196752"/>
            <a:ext cx="8136904" cy="1584176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141277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smtClean="0">
                <a:solidFill>
                  <a:schemeClr val="bg1"/>
                </a:solidFill>
                <a:cs typeface="Times New Roman" pitchFamily="18" charset="0"/>
              </a:rPr>
              <a:t>Czyjemu lobby uległo Ministerstwo Środowiska rezygnując z własnej propozycji?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39552" y="3068960"/>
            <a:ext cx="8136904" cy="1224136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39552" y="314096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smtClean="0">
                <a:solidFill>
                  <a:schemeClr val="bg1"/>
                </a:solidFill>
                <a:cs typeface="Times New Roman" pitchFamily="18" charset="0"/>
              </a:rPr>
              <a:t>Przez to dużo więcej śmieci będzie </a:t>
            </a:r>
            <a:r>
              <a:rPr lang="pl-PL" sz="30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pl-PL" sz="3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3000" dirty="0" smtClean="0">
                <a:solidFill>
                  <a:schemeClr val="bg1"/>
                </a:solidFill>
                <a:cs typeface="Times New Roman" pitchFamily="18" charset="0"/>
              </a:rPr>
              <a:t>poza systemem gminnym. </a:t>
            </a:r>
            <a:endParaRPr lang="pl-PL" sz="3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Prostokąt 5"/>
          <p:cNvSpPr/>
          <p:nvPr/>
        </p:nvSpPr>
        <p:spPr>
          <a:xfrm>
            <a:off x="0" y="5877272"/>
            <a:ext cx="9180512" cy="9807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4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116632"/>
            <a:ext cx="5710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ally-3839139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532" y="548680"/>
            <a:ext cx="8532948" cy="5688632"/>
          </a:xfrm>
          <a:prstGeom prst="rect">
            <a:avLst/>
          </a:prstGeom>
        </p:spPr>
      </p:pic>
      <p:cxnSp>
        <p:nvCxnSpPr>
          <p:cNvPr id="21" name="Łącznik prosty 20"/>
          <p:cNvCxnSpPr/>
          <p:nvPr/>
        </p:nvCxnSpPr>
        <p:spPr>
          <a:xfrm>
            <a:off x="323528" y="6381328"/>
            <a:ext cx="856895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39552" y="1196752"/>
            <a:ext cx="8136904" cy="1728192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1534433"/>
            <a:ext cx="80648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cs typeface="Times New Roman" pitchFamily="18" charset="0"/>
              </a:rPr>
              <a:t>„Aby skutecznie przeciwdziałać patologiom branży, konieczne jest posiadanie dokładnej wiedzy na temat zjawisk, które w niej zachodzą</a:t>
            </a:r>
            <a:r>
              <a:rPr lang="pl-PL" sz="2500" dirty="0" smtClean="0">
                <a:solidFill>
                  <a:schemeClr val="bg1"/>
                </a:solidFill>
                <a:cs typeface="Times New Roman" pitchFamily="18" charset="0"/>
              </a:rPr>
              <a:t>”.</a:t>
            </a:r>
            <a:endParaRPr lang="pl-PL" sz="25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3068960"/>
            <a:ext cx="8136904" cy="1080120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39552" y="3212976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cs typeface="Times New Roman" pitchFamily="18" charset="0"/>
              </a:rPr>
              <a:t>Gdy część śmieci znajdzie się poza systemem gminnym, będzie to trudniejsze. 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11560" y="1238563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RAPORT  „PRZECIWDZIAŁANIE </a:t>
            </a:r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SZAREJ STREFIE W POLSCE </a:t>
            </a:r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2018/2019”: </a:t>
            </a:r>
            <a:endParaRPr lang="pl-PL" sz="11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Prostokąt 5"/>
          <p:cNvSpPr/>
          <p:nvPr/>
        </p:nvSpPr>
        <p:spPr>
          <a:xfrm>
            <a:off x="0" y="5877272"/>
            <a:ext cx="9180512" cy="9807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4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116632"/>
            <a:ext cx="5710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Łącznik prosty 20"/>
          <p:cNvCxnSpPr/>
          <p:nvPr/>
        </p:nvCxnSpPr>
        <p:spPr>
          <a:xfrm>
            <a:off x="323528" y="6381328"/>
            <a:ext cx="856895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 descr="scrap-166495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72682"/>
            <a:ext cx="8496944" cy="5664630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539552" y="1196752"/>
            <a:ext cx="8136904" cy="2088232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67544" y="1509752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cs typeface="Times New Roman" pitchFamily="18" charset="0"/>
              </a:rPr>
              <a:t>„(…) gminy nie dysponują wystarczającymi środkami materialnymi i prawnymi, by skutecznie kontrolować kontrahentów z branży odpadowej. Widoczny jest brak pomocy ze strony władzy centralnej w tym </a:t>
            </a:r>
            <a:r>
              <a:rPr lang="pl-PL" sz="2500" dirty="0" smtClean="0">
                <a:solidFill>
                  <a:schemeClr val="bg1"/>
                </a:solidFill>
                <a:cs typeface="Times New Roman" pitchFamily="18" charset="0"/>
              </a:rPr>
              <a:t>temacie”.  </a:t>
            </a:r>
            <a:endParaRPr lang="pl-PL" sz="25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11560" y="1238563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RAPORT  „PRZECIWDZIAŁANIE </a:t>
            </a:r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SZAREJ STREFIE W POLSCE </a:t>
            </a:r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2018/2019”: </a:t>
            </a:r>
            <a:endParaRPr lang="pl-PL" sz="11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Prostokąt 5"/>
          <p:cNvSpPr/>
          <p:nvPr/>
        </p:nvSpPr>
        <p:spPr>
          <a:xfrm>
            <a:off x="0" y="5877272"/>
            <a:ext cx="9180512" cy="9807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4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116632"/>
            <a:ext cx="5710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Łącznik prosty 20"/>
          <p:cNvCxnSpPr/>
          <p:nvPr/>
        </p:nvCxnSpPr>
        <p:spPr>
          <a:xfrm>
            <a:off x="323528" y="6381328"/>
            <a:ext cx="856895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garbage-413757_960_720.jpg"/>
          <p:cNvPicPr>
            <a:picLocks noChangeAspect="1"/>
          </p:cNvPicPr>
          <p:nvPr/>
        </p:nvPicPr>
        <p:blipFill>
          <a:blip r:embed="rId5" cstate="print"/>
          <a:srcRect t="6818" b="5682"/>
          <a:stretch>
            <a:fillRect/>
          </a:stretch>
        </p:blipFill>
        <p:spPr>
          <a:xfrm>
            <a:off x="395535" y="620688"/>
            <a:ext cx="8448939" cy="5544616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539552" y="1196752"/>
            <a:ext cx="8136904" cy="2016224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39552" y="159163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smtClean="0">
                <a:solidFill>
                  <a:schemeClr val="bg1"/>
                </a:solidFill>
                <a:cs typeface="Times New Roman" pitchFamily="18" charset="0"/>
              </a:rPr>
              <a:t>„Wciąż nie sposób jest prześledzić, czy transporty przekazywane są w zadeklarowane miejsca i w zadeklarowanej ilości</a:t>
            </a:r>
            <a:r>
              <a:rPr lang="pl-PL" sz="3000" dirty="0" smtClean="0">
                <a:solidFill>
                  <a:schemeClr val="bg1"/>
                </a:solidFill>
                <a:cs typeface="Times New Roman" pitchFamily="18" charset="0"/>
              </a:rPr>
              <a:t>”.     </a:t>
            </a:r>
            <a:endParaRPr lang="pl-PL" sz="3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1238563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RAPORT  „PRZECIWDZIAŁANIE SZAREJ </a:t>
            </a:r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STREFIE W POLSCE </a:t>
            </a:r>
            <a:r>
              <a:rPr lang="pl-PL" sz="1100" dirty="0" smtClean="0">
                <a:solidFill>
                  <a:schemeClr val="bg1"/>
                </a:solidFill>
                <a:cs typeface="Times New Roman" pitchFamily="18" charset="0"/>
              </a:rPr>
              <a:t>2018/2019”: </a:t>
            </a:r>
            <a:endParaRPr lang="pl-PL" sz="11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Prostokąt 5"/>
          <p:cNvSpPr/>
          <p:nvPr/>
        </p:nvSpPr>
        <p:spPr>
          <a:xfrm>
            <a:off x="0" y="5877272"/>
            <a:ext cx="9180512" cy="9807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4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116632"/>
            <a:ext cx="57109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Łącznik prosty 20"/>
          <p:cNvCxnSpPr/>
          <p:nvPr/>
        </p:nvCxnSpPr>
        <p:spPr>
          <a:xfrm>
            <a:off x="323528" y="6381328"/>
            <a:ext cx="856895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garbage-2729608_960_720.jpg"/>
          <p:cNvPicPr>
            <a:picLocks noChangeAspect="1"/>
          </p:cNvPicPr>
          <p:nvPr/>
        </p:nvPicPr>
        <p:blipFill>
          <a:blip r:embed="rId5" cstate="print"/>
          <a:srcRect r="198"/>
          <a:stretch>
            <a:fillRect/>
          </a:stretch>
        </p:blipFill>
        <p:spPr>
          <a:xfrm>
            <a:off x="323528" y="548680"/>
            <a:ext cx="8568952" cy="5616624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539552" y="1196752"/>
            <a:ext cx="8136904" cy="1728192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dirty="0" smtClean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67544" y="1385481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  <a:cs typeface="Times New Roman" pitchFamily="18" charset="0"/>
              </a:rPr>
              <a:t>Najważniejsze uwagi samorządów zostały odrzucone. </a:t>
            </a:r>
            <a:endParaRPr lang="pl-PL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210</Words>
  <Application>Microsoft Office PowerPoint</Application>
  <PresentationFormat>Pokaz na ekranie (4:3)</PresentationFormat>
  <Paragraphs>30</Paragraphs>
  <Slides>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okonskil</dc:creator>
  <cp:lastModifiedBy>stepienm1</cp:lastModifiedBy>
  <cp:revision>440</cp:revision>
  <dcterms:created xsi:type="dcterms:W3CDTF">2013-04-22T11:05:30Z</dcterms:created>
  <dcterms:modified xsi:type="dcterms:W3CDTF">2019-07-16T09:26:23Z</dcterms:modified>
</cp:coreProperties>
</file>