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91" r:id="rId4"/>
    <p:sldId id="290" r:id="rId5"/>
    <p:sldId id="280" r:id="rId6"/>
    <p:sldId id="288" r:id="rId7"/>
    <p:sldId id="287" r:id="rId8"/>
    <p:sldId id="286" r:id="rId9"/>
    <p:sldId id="29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6DB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E9CD-A465-41AE-A029-3537089CE6D5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32D6-D91C-491B-84EB-EC9B3CAA1FB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B150-7D9E-4F5F-8424-7EA39B79FF90}" type="datetimeFigureOut">
              <a:rPr lang="pl-PL" smtClean="0"/>
              <a:pPr/>
              <a:t>2019-10-29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04456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56" y="116632"/>
            <a:ext cx="2101733" cy="432048"/>
          </a:xfrm>
          <a:prstGeom prst="rect">
            <a:avLst/>
          </a:prstGeom>
          <a:noFill/>
        </p:spPr>
      </p:pic>
      <p:pic>
        <p:nvPicPr>
          <p:cNvPr id="18" name="Obraz 17" descr="SM0_1-H-349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1790" y="1340769"/>
            <a:ext cx="4996474" cy="3672408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1979712" y="1340768"/>
            <a:ext cx="4968552" cy="367240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91680" y="620688"/>
            <a:ext cx="554461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100" b="1" dirty="0" smtClean="0">
                <a:solidFill>
                  <a:srgbClr val="C00000"/>
                </a:solidFill>
                <a:cs typeface="Times New Roman" pitchFamily="18" charset="0"/>
              </a:rPr>
              <a:t>BYDGOSZCZ </a:t>
            </a: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JEST </a:t>
            </a:r>
            <a:r>
              <a:rPr lang="pl-PL" sz="3100" b="1" dirty="0" smtClean="0">
                <a:solidFill>
                  <a:srgbClr val="C00000"/>
                </a:solidFill>
                <a:cs typeface="Times New Roman" pitchFamily="18" charset="0"/>
              </a:rPr>
              <a:t>POLSKA</a:t>
            </a:r>
            <a:r>
              <a:rPr lang="pl-PL" sz="3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1920</a:t>
            </a:r>
          </a:p>
        </p:txBody>
      </p:sp>
      <p:pic>
        <p:nvPicPr>
          <p:cNvPr id="26" name="Obraz 25" descr="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413733"/>
            <a:ext cx="1823080" cy="1175507"/>
          </a:xfrm>
          <a:prstGeom prst="rect">
            <a:avLst/>
          </a:prstGeom>
          <a:solidFill>
            <a:schemeClr val="accent1">
              <a:alpha val="49000"/>
            </a:schemeClr>
          </a:solidFill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07504" y="5589240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KONFERENCJA PRASOWA </a:t>
            </a:r>
            <a:r>
              <a:rPr lang="pl-PL" sz="26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04456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56" y="116632"/>
            <a:ext cx="2101733" cy="43204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0" y="1744355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pl-PL" sz="4000" b="1" dirty="0" smtClean="0">
                <a:solidFill>
                  <a:srgbClr val="C00000"/>
                </a:solidFill>
                <a:cs typeface="Times New Roman" pitchFamily="18" charset="0"/>
              </a:rPr>
              <a:t>64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zgłoszenia do konkursu </a:t>
            </a: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pl-PL" sz="4000" b="1" dirty="0" smtClean="0">
                <a:solidFill>
                  <a:srgbClr val="C00000"/>
                </a:solidFill>
                <a:cs typeface="Times New Roman" pitchFamily="18" charset="0"/>
              </a:rPr>
              <a:t>8</a:t>
            </a:r>
            <a:r>
              <a:rPr lang="pl-PL" sz="5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 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głosowanie internetowe</a:t>
            </a:r>
            <a:b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mieszkańców </a:t>
            </a: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pl-PL" sz="4000" b="1" dirty="0" smtClean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lang="pl-PL" sz="5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obrady komisji konkursowej </a:t>
            </a: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95536" y="764704"/>
            <a:ext cx="5976664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cs typeface="Times New Roman" pitchFamily="18" charset="0"/>
              </a:rPr>
              <a:t>OFICJALNY ROCZNICOWY LOGOTYP</a:t>
            </a:r>
            <a:endParaRPr lang="pl-PL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1560" y="944141"/>
            <a:ext cx="5472608" cy="684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467544" y="11663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cs typeface="Times New Roman" pitchFamily="18" charset="0"/>
              </a:rPr>
              <a:t>PROPOZYCJA</a:t>
            </a:r>
            <a:endParaRPr lang="pl-PL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95536" y="116632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95536" y="138698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KONKURS</a:t>
            </a:r>
            <a:endParaRPr lang="pl-PL" sz="3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04456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56" y="116632"/>
            <a:ext cx="2101733" cy="43204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95536" y="1744355"/>
            <a:ext cx="874846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</a:p>
          <a:p>
            <a:pPr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5 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projektów z największą liczbą głosów: </a:t>
            </a:r>
          </a:p>
          <a:p>
            <a:pPr>
              <a:buClr>
                <a:srgbClr val="C00000"/>
              </a:buClr>
            </a:pPr>
            <a:endParaRPr lang="pl-PL" sz="25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Bydgoszcz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Łódź  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Elbląg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Kraków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Wrocław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pl-PL" sz="3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endParaRPr lang="pl-PL" sz="3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95536" y="764704"/>
            <a:ext cx="5976664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cs typeface="Times New Roman" pitchFamily="18" charset="0"/>
              </a:rPr>
              <a:t>OFICJALNY ROCZNICOWY LOGOTYP</a:t>
            </a:r>
            <a:endParaRPr lang="pl-PL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1560" y="944141"/>
            <a:ext cx="5472608" cy="684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467544" y="11663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cs typeface="Times New Roman" pitchFamily="18" charset="0"/>
              </a:rPr>
              <a:t>PROPOZYCJA</a:t>
            </a:r>
            <a:endParaRPr lang="pl-PL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95536" y="116632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95536" y="138698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KONKURS</a:t>
            </a:r>
            <a:endParaRPr lang="pl-PL" sz="3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856" y="116632"/>
            <a:ext cx="2101733" cy="43204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0" y="186195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pl-PL" sz="3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FINAŁOWE PROJEKTY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95536" y="764704"/>
            <a:ext cx="5976664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cs typeface="Times New Roman" pitchFamily="18" charset="0"/>
              </a:rPr>
              <a:t>OFICJALNY ROCZNICOWY LOGOTYP</a:t>
            </a:r>
            <a:endParaRPr lang="pl-PL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1560" y="944141"/>
            <a:ext cx="5472608" cy="684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1A5B8C_kolor.jpg"/>
          <p:cNvPicPr>
            <a:picLocks noChangeAspect="1"/>
          </p:cNvPicPr>
          <p:nvPr/>
        </p:nvPicPr>
        <p:blipFill>
          <a:blip r:embed="rId4" cstate="print"/>
          <a:srcRect l="17814" t="14700" r="16867" b="59051"/>
          <a:stretch>
            <a:fillRect/>
          </a:stretch>
        </p:blipFill>
        <p:spPr>
          <a:xfrm>
            <a:off x="363852" y="2852936"/>
            <a:ext cx="2407948" cy="1368152"/>
          </a:xfrm>
          <a:prstGeom prst="rect">
            <a:avLst/>
          </a:prstGeom>
        </p:spPr>
      </p:pic>
      <p:pic>
        <p:nvPicPr>
          <p:cNvPr id="14" name="Obraz 13" descr="881008.jpg"/>
          <p:cNvPicPr>
            <a:picLocks noChangeAspect="1"/>
          </p:cNvPicPr>
          <p:nvPr/>
        </p:nvPicPr>
        <p:blipFill>
          <a:blip r:embed="rId5" cstate="print"/>
          <a:srcRect l="22438" t="36638" r="27163" b="25504"/>
          <a:stretch>
            <a:fillRect/>
          </a:stretch>
        </p:blipFill>
        <p:spPr>
          <a:xfrm>
            <a:off x="6804248" y="2981200"/>
            <a:ext cx="1944216" cy="1032865"/>
          </a:xfrm>
          <a:prstGeom prst="rect">
            <a:avLst/>
          </a:prstGeom>
        </p:spPr>
      </p:pic>
      <p:pic>
        <p:nvPicPr>
          <p:cNvPr id="15" name="Obraz 14" descr="NE2248_A.jpg"/>
          <p:cNvPicPr>
            <a:picLocks noChangeAspect="1"/>
          </p:cNvPicPr>
          <p:nvPr/>
        </p:nvPicPr>
        <p:blipFill>
          <a:blip r:embed="rId6" cstate="print"/>
          <a:srcRect l="18380" t="17450" r="18381" b="44750"/>
          <a:stretch>
            <a:fillRect/>
          </a:stretch>
        </p:blipFill>
        <p:spPr>
          <a:xfrm>
            <a:off x="3923928" y="2852936"/>
            <a:ext cx="1608179" cy="1378439"/>
          </a:xfrm>
          <a:prstGeom prst="rect">
            <a:avLst/>
          </a:prstGeom>
        </p:spPr>
      </p:pic>
      <p:pic>
        <p:nvPicPr>
          <p:cNvPr id="21" name="Obraz 20" descr="p5a8j8_01.jpg"/>
          <p:cNvPicPr>
            <a:picLocks noChangeAspect="1"/>
          </p:cNvPicPr>
          <p:nvPr/>
        </p:nvPicPr>
        <p:blipFill>
          <a:blip r:embed="rId7" cstate="print"/>
          <a:srcRect l="14851" t="11550" r="15352" b="39101"/>
          <a:stretch>
            <a:fillRect/>
          </a:stretch>
        </p:blipFill>
        <p:spPr>
          <a:xfrm>
            <a:off x="2555776" y="4869160"/>
            <a:ext cx="1152128" cy="1152128"/>
          </a:xfrm>
          <a:prstGeom prst="rect">
            <a:avLst/>
          </a:prstGeom>
        </p:spPr>
      </p:pic>
      <p:pic>
        <p:nvPicPr>
          <p:cNvPr id="22" name="Obraz 21" descr="ZK456A.jpg"/>
          <p:cNvPicPr>
            <a:picLocks noChangeAspect="1"/>
          </p:cNvPicPr>
          <p:nvPr/>
        </p:nvPicPr>
        <p:blipFill>
          <a:blip r:embed="rId8" cstate="print"/>
          <a:srcRect l="11877" t="9450" r="9438" b="68789"/>
          <a:stretch>
            <a:fillRect/>
          </a:stretch>
        </p:blipFill>
        <p:spPr>
          <a:xfrm>
            <a:off x="5292080" y="4847897"/>
            <a:ext cx="2448272" cy="957367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467544" y="11663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cs typeface="Times New Roman" pitchFamily="18" charset="0"/>
              </a:rPr>
              <a:t>PROPOZYCJA</a:t>
            </a:r>
            <a:endParaRPr lang="pl-PL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95536" y="116632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95536" y="138698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KONKURS</a:t>
            </a:r>
            <a:endParaRPr lang="pl-PL" sz="3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881008.jpg"/>
          <p:cNvPicPr>
            <a:picLocks noChangeAspect="1"/>
          </p:cNvPicPr>
          <p:nvPr/>
        </p:nvPicPr>
        <p:blipFill>
          <a:blip r:embed="rId3" cstate="print"/>
          <a:srcRect l="23075" t="28943" r="26715" b="22014"/>
          <a:stretch>
            <a:fillRect/>
          </a:stretch>
        </p:blipFill>
        <p:spPr>
          <a:xfrm>
            <a:off x="107504" y="312724"/>
            <a:ext cx="8784976" cy="606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04456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56" y="116632"/>
            <a:ext cx="2101733" cy="43204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95536" y="260648"/>
            <a:ext cx="5976664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5486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cs typeface="Times New Roman" pitchFamily="18" charset="0"/>
              </a:rPr>
              <a:t>FLAGI BYDGOSZCZY DLA </a:t>
            </a:r>
            <a:r>
              <a:rPr lang="pl-PL" sz="2400" b="1" dirty="0" smtClean="0">
                <a:solidFill>
                  <a:schemeClr val="bg1"/>
                </a:solidFill>
                <a:cs typeface="Times New Roman" pitchFamily="18" charset="0"/>
              </a:rPr>
              <a:t>MIESZKAŃCÓW</a:t>
            </a:r>
            <a:endParaRPr lang="pl-PL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1560" y="440085"/>
            <a:ext cx="5472608" cy="684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44016" y="1829137"/>
            <a:ext cx="4644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30 tys. flag</a:t>
            </a:r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11 listopada, godz. 14</a:t>
            </a:r>
            <a:b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500" b="1" dirty="0" smtClean="0">
                <a:cs typeface="Times New Roman" pitchFamily="18" charset="0"/>
              </a:rPr>
              <a:t>Plac Wolności</a:t>
            </a:r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Wspólna akcja</a:t>
            </a:r>
            <a:b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500" b="1" dirty="0" smtClean="0">
                <a:cs typeface="Times New Roman" pitchFamily="18" charset="0"/>
              </a:rPr>
              <a:t>Grupy Kapitałowej Immobile S.A. </a:t>
            </a:r>
            <a:br>
              <a:rPr lang="pl-PL" sz="2500" b="1" dirty="0" smtClean="0">
                <a:cs typeface="Times New Roman" pitchFamily="18" charset="0"/>
              </a:rPr>
            </a:br>
            <a:r>
              <a:rPr lang="pl-PL" sz="2500" b="1" dirty="0" smtClean="0">
                <a:cs typeface="Times New Roman" pitchFamily="18" charset="0"/>
              </a:rPr>
              <a:t>i Miasta Bydgoszczy </a:t>
            </a:r>
            <a:br>
              <a:rPr lang="pl-PL" sz="2500" b="1" dirty="0" smtClean="0">
                <a:cs typeface="Times New Roman" pitchFamily="18" charset="0"/>
              </a:rPr>
            </a:br>
            <a:r>
              <a:rPr lang="pl-PL" sz="4000" dirty="0" smtClean="0"/>
              <a:t> 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br>
              <a:rPr lang="pl-PL" sz="4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endParaRPr lang="pl-PL" sz="4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5" name="Obraz 14" descr="flaga-bydgoszczy-120x75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134738"/>
            <a:ext cx="3701975" cy="230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264696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04456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56" y="116633"/>
            <a:ext cx="2101733" cy="43204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1" name="Obraz 40" descr="Bydgoski Rok Wolności do listowni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5706" y="1"/>
            <a:ext cx="964758" cy="692696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251520" y="2100039"/>
            <a:ext cx="889248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Mieszkańcy zgłaszają kandydatury najbardziej zasłużonych </a:t>
            </a:r>
          </a:p>
          <a:p>
            <a:pPr>
              <a:buClr>
                <a:srgbClr val="C00000"/>
              </a:buClr>
            </a:pP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bydgoszczan z ostatniego 100-lecia </a:t>
            </a:r>
          </a:p>
          <a:p>
            <a:pPr>
              <a:buClr>
                <a:srgbClr val="C00000"/>
              </a:buClr>
            </a:pPr>
            <a:endParaRPr lang="pl-PL" sz="21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Spośród nadesłanych zgłoszeń Komitet Honorowy Obchodów </a:t>
            </a:r>
            <a:b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Roku Wolności dokona ostatecznego wyboru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25 </a:t>
            </a: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wyróżnionych  </a:t>
            </a:r>
          </a:p>
          <a:p>
            <a:pPr>
              <a:buClr>
                <a:srgbClr val="C00000"/>
              </a:buClr>
            </a:pP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osób – po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5 </a:t>
            </a: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 każdym dwudziestoleciu: </a:t>
            </a:r>
          </a:p>
          <a:p>
            <a:pPr>
              <a:buClr>
                <a:srgbClr val="C00000"/>
              </a:buClr>
            </a:pPr>
            <a:endParaRPr lang="pl-PL" sz="21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lata 20 - 30, lata 40 - 50, lata 60 - 70, </a:t>
            </a: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lata 80 - 90 XX w.  </a:t>
            </a: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lata 00 - 20 XXI w.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pl-PL" sz="21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W 2020 roku: publikacja o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100 najbardziej zasłużonych bydgoszczanach  </a:t>
            </a:r>
          </a:p>
          <a:p>
            <a:pPr>
              <a:buClr>
                <a:srgbClr val="C00000"/>
              </a:buClr>
            </a:pPr>
            <a:r>
              <a:rPr lang="pl-PL" sz="21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ostatniego 100-lecia (zgłoszenia mieszkańców)     </a:t>
            </a:r>
            <a:endParaRPr lang="pl-PL" sz="21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pl-PL" sz="21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pl-PL" sz="21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endParaRPr lang="pl-PL" sz="25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95536" y="836712"/>
            <a:ext cx="5256584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11560" y="1136357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cs typeface="Times New Roman" pitchFamily="18" charset="0"/>
              </a:rPr>
              <a:t>„BYDGOSZCZANIE STULECIA”</a:t>
            </a:r>
            <a:endParaRPr lang="pl-PL" sz="2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11560" y="1016149"/>
            <a:ext cx="4752528" cy="684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467544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cs typeface="Times New Roman" pitchFamily="18" charset="0"/>
              </a:rPr>
              <a:t>PROPOZYCJA</a:t>
            </a:r>
            <a:endParaRPr lang="pl-PL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95536" y="188640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95536" y="210706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WYRÓŻNIENIE</a:t>
            </a:r>
            <a:endParaRPr lang="pl-PL" sz="3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264696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Europa" pitchFamily="2" charset="-18"/>
              </a:rPr>
              <a:t>www.bydgoszcz.pl          www.fb.com/bydgoszczpl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04456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Picture 3" descr="C:\Users\okonskil\Desktop\Bydgoszcz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56" y="116633"/>
            <a:ext cx="2101733" cy="432048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2016224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1" name="Obraz 40" descr="Bydgoski Rok Wolności do listowni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5706" y="1"/>
            <a:ext cx="964758" cy="692696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79512" y="4005064"/>
            <a:ext cx="8640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l-PL" sz="25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pl-PL" sz="3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95536" y="836712"/>
            <a:ext cx="5256584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11560" y="1136357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bg1"/>
                </a:solidFill>
                <a:cs typeface="Times New Roman" pitchFamily="18" charset="0"/>
              </a:rPr>
              <a:t>„BYDGOSZCZANIE STULECIA”</a:t>
            </a:r>
            <a:endParaRPr lang="pl-PL" sz="2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11560" y="1016149"/>
            <a:ext cx="4752528" cy="6846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467544" y="1886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cs typeface="Times New Roman" pitchFamily="18" charset="0"/>
              </a:rPr>
              <a:t>PROPOZYCJA</a:t>
            </a:r>
            <a:endParaRPr lang="pl-PL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95536" y="188640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95536" y="210706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WYRÓŻNIENIE</a:t>
            </a:r>
            <a:endParaRPr lang="pl-PL" sz="3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23528" y="2060848"/>
            <a:ext cx="86409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PLEBISCYT </a:t>
            </a: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</a:t>
            </a: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31 października – 30 listopada </a:t>
            </a:r>
          </a:p>
          <a:p>
            <a:pPr>
              <a:buClr>
                <a:srgbClr val="C00000"/>
              </a:buClr>
            </a:pPr>
            <a:endParaRPr lang="pl-PL" sz="25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formularze drukowane w bydgoskich mediach</a:t>
            </a:r>
          </a:p>
          <a:p>
            <a:pPr>
              <a:buClr>
                <a:srgbClr val="C00000"/>
              </a:buClr>
            </a:pP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bydgoszcz.pl/plebiscyt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pl-PL" sz="25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endParaRPr lang="pl-PL" sz="25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pl-PL" sz="25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WRĘCZENIE WYRÓŻNIEŃ </a:t>
            </a:r>
            <a:r>
              <a:rPr lang="pl-PL" sz="2500" b="1" dirty="0" smtClean="0">
                <a:solidFill>
                  <a:srgbClr val="C00000"/>
                </a:solidFill>
                <a:cs typeface="Times New Roman" pitchFamily="18" charset="0"/>
              </a:rPr>
              <a:t>l </a:t>
            </a: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20 stycznia 2020 roku</a:t>
            </a:r>
          </a:p>
          <a:p>
            <a:pPr>
              <a:buClr>
                <a:srgbClr val="C00000"/>
              </a:buClr>
            </a:pPr>
            <a:r>
              <a:rPr lang="pl-PL" sz="25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Uroczysta gala w Filharmonii Pomorskiej 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pl-PL" sz="25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pl-PL" sz="25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pl-PL" sz="30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881008.jpg"/>
          <p:cNvPicPr>
            <a:picLocks noChangeAspect="1"/>
          </p:cNvPicPr>
          <p:nvPr/>
        </p:nvPicPr>
        <p:blipFill>
          <a:blip r:embed="rId3" cstate="print"/>
          <a:srcRect l="23075" t="28943" r="26715" b="22014"/>
          <a:stretch>
            <a:fillRect/>
          </a:stretch>
        </p:blipFill>
        <p:spPr>
          <a:xfrm>
            <a:off x="107504" y="312724"/>
            <a:ext cx="8784976" cy="606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142</Words>
  <Application>Microsoft Office PowerPoint</Application>
  <PresentationFormat>Pokaz na ekranie (4:3)</PresentationFormat>
  <Paragraphs>76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okonskil</dc:creator>
  <cp:lastModifiedBy>stepienm1</cp:lastModifiedBy>
  <cp:revision>349</cp:revision>
  <dcterms:created xsi:type="dcterms:W3CDTF">2013-04-22T11:05:30Z</dcterms:created>
  <dcterms:modified xsi:type="dcterms:W3CDTF">2019-10-29T12:48:22Z</dcterms:modified>
</cp:coreProperties>
</file>