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04" r:id="rId2"/>
    <p:sldId id="394" r:id="rId3"/>
    <p:sldId id="350" r:id="rId4"/>
    <p:sldId id="352" r:id="rId5"/>
    <p:sldId id="397" r:id="rId6"/>
    <p:sldId id="400" r:id="rId7"/>
    <p:sldId id="354" r:id="rId8"/>
  </p:sldIdLst>
  <p:sldSz cx="9144000" cy="6858000" type="screen4x3"/>
  <p:notesSz cx="6797675" cy="9928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CC3300"/>
    <a:srgbClr val="F6DB1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4255" autoAdjust="0"/>
  </p:normalViewPr>
  <p:slideViewPr>
    <p:cSldViewPr>
      <p:cViewPr>
        <p:scale>
          <a:sx n="110" d="100"/>
          <a:sy n="110" d="100"/>
        </p:scale>
        <p:origin x="-100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47178C0-A7E7-43CF-AED0-1CD6372FC41B}" type="datetimeFigureOut">
              <a:rPr lang="pl-PL"/>
              <a:pPr>
                <a:defRPr/>
              </a:pPr>
              <a:t>2021-03-26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862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9508448-4D7C-4DE8-BD19-1FF40DC8821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44821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862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75A1347-3EEE-4EB4-9C01-ED8100CF959F}" type="datetimeFigureOut">
              <a:rPr lang="pl-PL"/>
              <a:pPr>
                <a:defRPr/>
              </a:pPr>
              <a:t>2021-03-26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0383" y="4714890"/>
            <a:ext cx="5436909" cy="4469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862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279EA38-8B16-452A-BF5F-5B7CF90684F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96755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41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B9D7F1-3CD2-4C70-B61B-AD4FFED53D6A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2502317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41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B9D7F1-3CD2-4C70-B61B-AD4FFED53D6A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1968506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41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B9D7F1-3CD2-4C70-B61B-AD4FFED53D6A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883578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41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B9D7F1-3CD2-4C70-B61B-AD4FFED53D6A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2419498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41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B9D7F1-3CD2-4C70-B61B-AD4FFED53D6A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3175601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41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4AEB1D-2A83-4944-AB91-4CE74343902E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2684720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41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B9D7F1-3CD2-4C70-B61B-AD4FFED53D6A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xmlns="" val="3394836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78E1E-71DF-4B15-8833-11FAE225FC32}" type="datetimeFigureOut">
              <a:rPr lang="pl-PL"/>
              <a:pPr>
                <a:defRPr/>
              </a:pPr>
              <a:t>2021-03-26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5779C-A636-41FC-A00B-0E0D46378A9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AA79C-89DE-4F4D-A9E5-0B9F6DAEAD50}" type="datetimeFigureOut">
              <a:rPr lang="pl-PL"/>
              <a:pPr>
                <a:defRPr/>
              </a:pPr>
              <a:t>2021-03-26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1887-F72D-4558-BA52-B74B5E2BE8D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BECED-F87A-4096-B7D4-BB83928806AC}" type="datetimeFigureOut">
              <a:rPr lang="pl-PL"/>
              <a:pPr>
                <a:defRPr/>
              </a:pPr>
              <a:t>2021-03-26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F1267-73D3-47DC-9A3D-3F4D8FD69C6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9FC38-1469-467E-9210-5E669C3E5BF2}" type="datetimeFigureOut">
              <a:rPr lang="pl-PL"/>
              <a:pPr>
                <a:defRPr/>
              </a:pPr>
              <a:t>2021-03-26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7BB13-1061-4F7B-A173-182CF4E6DF5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FB036-628E-49A3-B3A1-91107E5515AA}" type="datetimeFigureOut">
              <a:rPr lang="pl-PL"/>
              <a:pPr>
                <a:defRPr/>
              </a:pPr>
              <a:t>2021-03-26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3F7A6-0D6B-4BD2-B68C-782AA85AE18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00E30-F9F6-407C-941C-775A053054B2}" type="datetimeFigureOut">
              <a:rPr lang="pl-PL"/>
              <a:pPr>
                <a:defRPr/>
              </a:pPr>
              <a:t>2021-03-26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E35C9-6468-4F62-845A-53A6320D412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13A65-3B7B-4934-84E3-0E233578AB62}" type="datetimeFigureOut">
              <a:rPr lang="pl-PL"/>
              <a:pPr>
                <a:defRPr/>
              </a:pPr>
              <a:t>2021-03-26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62BFF-E0CB-4351-AD29-DF115174037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053B9-C290-4494-947B-1B329401CBBE}" type="datetimeFigureOut">
              <a:rPr lang="pl-PL"/>
              <a:pPr>
                <a:defRPr/>
              </a:pPr>
              <a:t>2021-03-26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6C55E-886C-4605-A3F5-253B48CCF4A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EE758-96BF-464B-93A5-827765D13F3C}" type="datetimeFigureOut">
              <a:rPr lang="pl-PL"/>
              <a:pPr>
                <a:defRPr/>
              </a:pPr>
              <a:t>2021-03-26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33D96-8255-4F2A-982B-33C67CA13D8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E8126-C3EF-45F0-94CA-F741C549C862}" type="datetimeFigureOut">
              <a:rPr lang="pl-PL"/>
              <a:pPr>
                <a:defRPr/>
              </a:pPr>
              <a:t>2021-03-26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54ED7-4D87-4724-86C2-7D27FD0808D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AC4AB-4845-4B4C-97A3-1EDB494FF56A}" type="datetimeFigureOut">
              <a:rPr lang="pl-PL"/>
              <a:pPr>
                <a:defRPr/>
              </a:pPr>
              <a:t>2021-03-26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16B28-513A-4F68-B1C2-3BF1807E1CE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7F5F2B-9C86-42BB-9432-9E68C5917180}" type="datetimeFigureOut">
              <a:rPr lang="pl-PL"/>
              <a:pPr>
                <a:defRPr/>
              </a:pPr>
              <a:t>2021-03-26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8C3F69-A39A-4837-BCA0-F295EEB17F7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46038" cy="19621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0" y="2060575"/>
            <a:ext cx="46038" cy="1944688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0" y="4149725"/>
            <a:ext cx="46038" cy="198755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2054" name="Picture 2" descr="logo Bydgoszcz niebieskia obwód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05" y="0"/>
            <a:ext cx="160337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pl-PL"/>
          </a:p>
        </p:txBody>
      </p:sp>
      <p:sp>
        <p:nvSpPr>
          <p:cNvPr id="2061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2062" name="Rectangle 3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pl-PL"/>
          </a:p>
        </p:txBody>
      </p:sp>
      <p:sp>
        <p:nvSpPr>
          <p:cNvPr id="2064" name="Rectangle 33"/>
          <p:cNvSpPr>
            <a:spLocks noChangeArrowheads="1"/>
          </p:cNvSpPr>
          <p:nvPr/>
        </p:nvSpPr>
        <p:spPr bwMode="auto">
          <a:xfrm>
            <a:off x="0" y="1828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24" name="Tytuł 1"/>
          <p:cNvSpPr txBox="1">
            <a:spLocks/>
          </p:cNvSpPr>
          <p:nvPr/>
        </p:nvSpPr>
        <p:spPr bwMode="auto">
          <a:xfrm>
            <a:off x="1367842" y="1598973"/>
            <a:ext cx="6408316" cy="821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altLang="pl-PL" sz="4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DBAMY O BYDGOSZCZ</a:t>
            </a:r>
          </a:p>
        </p:txBody>
      </p:sp>
      <p:sp>
        <p:nvSpPr>
          <p:cNvPr id="25" name="Rectangle 34"/>
          <p:cNvSpPr>
            <a:spLocks noChangeArrowheads="1"/>
          </p:cNvSpPr>
          <p:nvPr/>
        </p:nvSpPr>
        <p:spPr bwMode="auto">
          <a:xfrm>
            <a:off x="-324544" y="1393612"/>
            <a:ext cx="89646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pl-PL" sz="2400" b="1" dirty="0" smtClean="0">
                <a:solidFill>
                  <a:schemeClr val="bg1"/>
                </a:solidFill>
              </a:rPr>
              <a:t>SYSTEM DBAMY O BYDGOSZCZ</a:t>
            </a:r>
            <a:r>
              <a:rPr lang="pl-PL" sz="28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pl-PL" sz="2800" b="1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00" t="36395" r="10101" b="38449"/>
          <a:stretch/>
        </p:blipFill>
        <p:spPr>
          <a:xfrm>
            <a:off x="3419872" y="2734386"/>
            <a:ext cx="2520280" cy="838630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1043608" y="6372036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  <a:latin typeface="+mn-lt"/>
              </a:rPr>
              <a:t>www.bydgoszcz.pl          www.fb.com/</a:t>
            </a:r>
            <a:r>
              <a:rPr lang="pl-PL" dirty="0" err="1" smtClean="0">
                <a:solidFill>
                  <a:schemeClr val="bg1"/>
                </a:solidFill>
                <a:latin typeface="+mn-lt"/>
              </a:rPr>
              <a:t>bydgoszczpl</a:t>
            </a:r>
            <a:endParaRPr lang="pl-P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ytuł 1"/>
          <p:cNvSpPr txBox="1">
            <a:spLocks/>
          </p:cNvSpPr>
          <p:nvPr/>
        </p:nvSpPr>
        <p:spPr bwMode="auto">
          <a:xfrm>
            <a:off x="827584" y="3789040"/>
            <a:ext cx="770485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l-PL" altLang="pl-PL" sz="28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podsumowanie funkcjonowania aplikacji mobilnej</a:t>
            </a:r>
          </a:p>
          <a:p>
            <a:pPr algn="ctr"/>
            <a:r>
              <a:rPr lang="pl-PL" altLang="pl-PL" sz="2000" b="1" dirty="0" smtClean="0">
                <a:solidFill>
                  <a:srgbClr val="0070C0"/>
                </a:solidFill>
                <a:latin typeface="Calibri" pitchFamily="34" charset="0"/>
              </a:rPr>
              <a:t>czerwiec 2020 r. – marzec 2021 r.</a:t>
            </a:r>
            <a:endParaRPr lang="pl-PL" altLang="pl-PL" sz="20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1691680" y="1556792"/>
            <a:ext cx="5688632" cy="792088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46038" cy="19621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0" y="2060575"/>
            <a:ext cx="46038" cy="1944688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0" y="4149725"/>
            <a:ext cx="46038" cy="198755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2054" name="Picture 2" descr="logo Bydgoszcz niebieskia obwód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05" y="0"/>
            <a:ext cx="160337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pl-PL"/>
          </a:p>
        </p:txBody>
      </p:sp>
      <p:sp>
        <p:nvSpPr>
          <p:cNvPr id="2061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2062" name="Rectangle 3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pl-PL"/>
          </a:p>
        </p:txBody>
      </p:sp>
      <p:sp>
        <p:nvSpPr>
          <p:cNvPr id="2064" name="Rectangle 33"/>
          <p:cNvSpPr>
            <a:spLocks noChangeArrowheads="1"/>
          </p:cNvSpPr>
          <p:nvPr/>
        </p:nvSpPr>
        <p:spPr bwMode="auto">
          <a:xfrm>
            <a:off x="0" y="1828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3" name="Tytuł 1"/>
          <p:cNvSpPr txBox="1">
            <a:spLocks/>
          </p:cNvSpPr>
          <p:nvPr/>
        </p:nvSpPr>
        <p:spPr bwMode="auto">
          <a:xfrm>
            <a:off x="2843808" y="179918"/>
            <a:ext cx="3960440" cy="58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MAPA ZGŁOSZEŃ USTEREK</a:t>
            </a:r>
            <a:endParaRPr lang="pl-PL" sz="26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980728"/>
            <a:ext cx="6264696" cy="5019215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35496" y="2578839"/>
            <a:ext cx="19074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Wszystkie zgłoszenia:</a:t>
            </a:r>
          </a:p>
          <a:p>
            <a:pPr algn="ctr"/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10 273</a:t>
            </a:r>
          </a:p>
          <a:p>
            <a:pPr algn="ctr"/>
            <a:r>
              <a:rPr lang="pl-PL" sz="1400" dirty="0" smtClean="0">
                <a:latin typeface="+mn-lt"/>
              </a:rPr>
              <a:t> </a:t>
            </a:r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na dzień 25.03.2021 r</a:t>
            </a:r>
            <a:r>
              <a:rPr lang="pl-PL" sz="1400" dirty="0" smtClean="0">
                <a:latin typeface="+mn-lt"/>
              </a:rPr>
              <a:t>. </a:t>
            </a:r>
            <a:endParaRPr lang="pl-PL" sz="1400" dirty="0">
              <a:latin typeface="+mn-lt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2915816" y="116632"/>
            <a:ext cx="3816424" cy="720080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1043608" y="6372036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  <a:latin typeface="+mn-lt"/>
              </a:rPr>
              <a:t>www.bydgoszcz.pl          www.fb.com/</a:t>
            </a:r>
            <a:r>
              <a:rPr lang="pl-PL" dirty="0" err="1" smtClean="0">
                <a:solidFill>
                  <a:schemeClr val="bg1"/>
                </a:solidFill>
                <a:latin typeface="+mn-lt"/>
              </a:rPr>
              <a:t>bydgoszczpl</a:t>
            </a:r>
            <a:endParaRPr lang="pl-PL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762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46038" cy="19621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0" y="2060575"/>
            <a:ext cx="46038" cy="1944688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0" y="4149725"/>
            <a:ext cx="46038" cy="198755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2054" name="Picture 2" descr="logo Bydgoszcz niebieskia obwód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05" y="0"/>
            <a:ext cx="160337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pl-PL"/>
          </a:p>
        </p:txBody>
      </p:sp>
      <p:sp>
        <p:nvSpPr>
          <p:cNvPr id="2061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2062" name="Rectangle 3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pl-PL"/>
          </a:p>
        </p:txBody>
      </p:sp>
      <p:sp>
        <p:nvSpPr>
          <p:cNvPr id="13" name="Tytuł 1"/>
          <p:cNvSpPr txBox="1">
            <a:spLocks/>
          </p:cNvSpPr>
          <p:nvPr/>
        </p:nvSpPr>
        <p:spPr bwMode="auto">
          <a:xfrm>
            <a:off x="1331640" y="899998"/>
            <a:ext cx="7749470" cy="58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STATYSTYKA ZGŁOSZEŃ. KATEGORIA – PROBLEM </a:t>
            </a:r>
          </a:p>
          <a:p>
            <a:endParaRPr lang="pl-PL" sz="2500" b="1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/>
          <a:srcRect b="9615"/>
          <a:stretch>
            <a:fillRect/>
          </a:stretch>
        </p:blipFill>
        <p:spPr>
          <a:xfrm>
            <a:off x="90903" y="1772816"/>
            <a:ext cx="8945593" cy="3384376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1043608" y="6372036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  <a:latin typeface="+mn-lt"/>
              </a:rPr>
              <a:t>www.bydgoszcz.pl          www.fb.com/</a:t>
            </a:r>
            <a:r>
              <a:rPr lang="pl-PL" dirty="0" err="1" smtClean="0">
                <a:solidFill>
                  <a:schemeClr val="bg1"/>
                </a:solidFill>
                <a:latin typeface="+mn-lt"/>
              </a:rPr>
              <a:t>bydgoszczpl</a:t>
            </a:r>
            <a:endParaRPr lang="pl-P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1763688" y="692696"/>
            <a:ext cx="6912768" cy="576064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81598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46038" cy="19621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0" y="2060575"/>
            <a:ext cx="46038" cy="1944688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0" y="4149725"/>
            <a:ext cx="46038" cy="198755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2054" name="Picture 2" descr="logo Bydgoszcz niebieskia obwód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05" y="0"/>
            <a:ext cx="160337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pl-PL"/>
          </a:p>
        </p:txBody>
      </p:sp>
      <p:sp>
        <p:nvSpPr>
          <p:cNvPr id="2061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2062" name="Rectangle 3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pl-PL"/>
          </a:p>
        </p:txBody>
      </p:sp>
      <p:sp>
        <p:nvSpPr>
          <p:cNvPr id="2064" name="Rectangle 33"/>
          <p:cNvSpPr>
            <a:spLocks noChangeArrowheads="1"/>
          </p:cNvSpPr>
          <p:nvPr/>
        </p:nvSpPr>
        <p:spPr bwMode="auto">
          <a:xfrm>
            <a:off x="0" y="1828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/>
          <a:srcRect b="7843"/>
          <a:stretch>
            <a:fillRect/>
          </a:stretch>
        </p:blipFill>
        <p:spPr>
          <a:xfrm>
            <a:off x="122370" y="1700808"/>
            <a:ext cx="8986134" cy="3456385"/>
          </a:xfrm>
          <a:prstGeom prst="rect">
            <a:avLst/>
          </a:prstGeom>
        </p:spPr>
      </p:pic>
      <p:sp>
        <p:nvSpPr>
          <p:cNvPr id="16" name="Tytuł 1"/>
          <p:cNvSpPr txBox="1">
            <a:spLocks/>
          </p:cNvSpPr>
          <p:nvPr/>
        </p:nvSpPr>
        <p:spPr bwMode="auto">
          <a:xfrm>
            <a:off x="3203848" y="611966"/>
            <a:ext cx="2952328" cy="58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STATYSTYKI</a:t>
            </a:r>
            <a:endParaRPr lang="pl-PL" sz="26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3707904" y="548680"/>
            <a:ext cx="2016224" cy="720080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/>
          <p:cNvSpPr/>
          <p:nvPr/>
        </p:nvSpPr>
        <p:spPr>
          <a:xfrm>
            <a:off x="1043608" y="6372036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  <a:latin typeface="+mn-lt"/>
              </a:rPr>
              <a:t>www.bydgoszcz.pl          www.fb.com/</a:t>
            </a:r>
            <a:r>
              <a:rPr lang="pl-PL" dirty="0" err="1" smtClean="0">
                <a:solidFill>
                  <a:schemeClr val="bg1"/>
                </a:solidFill>
                <a:latin typeface="+mn-lt"/>
              </a:rPr>
              <a:t>bydgoszczpl</a:t>
            </a:r>
            <a:endParaRPr lang="pl-PL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582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46038" cy="19621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0" y="2060575"/>
            <a:ext cx="46038" cy="1944688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0" y="4149725"/>
            <a:ext cx="46038" cy="198755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2054" name="Picture 2" descr="logo Bydgoszcz niebieskia obwód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05" y="0"/>
            <a:ext cx="160337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pl-PL"/>
          </a:p>
        </p:txBody>
      </p:sp>
      <p:sp>
        <p:nvSpPr>
          <p:cNvPr id="2061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2062" name="Rectangle 3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pl-PL"/>
          </a:p>
        </p:txBody>
      </p:sp>
      <p:sp>
        <p:nvSpPr>
          <p:cNvPr id="2064" name="Rectangle 33"/>
          <p:cNvSpPr>
            <a:spLocks noChangeArrowheads="1"/>
          </p:cNvSpPr>
          <p:nvPr/>
        </p:nvSpPr>
        <p:spPr bwMode="auto">
          <a:xfrm>
            <a:off x="0" y="1828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323528" y="2275125"/>
            <a:ext cx="74168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endParaRPr lang="pl-PL" sz="2400" dirty="0" smtClean="0">
              <a:latin typeface="+mn-lt"/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pl-PL" sz="2200" dirty="0" smtClean="0">
                <a:latin typeface="+mn-lt"/>
              </a:rPr>
              <a:t> nieprawidłowo zaparkowany pojazd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pl-PL" sz="2200" dirty="0" smtClean="0">
                <a:latin typeface="+mn-lt"/>
              </a:rPr>
              <a:t> uszkodzone oświetlenie uliczne, latarnia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pl-PL" sz="2200" dirty="0" smtClean="0">
                <a:latin typeface="+mn-lt"/>
              </a:rPr>
              <a:t> uszkodzona jezdnia, pobocze, chodnik, droga rowerowa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pl-PL" sz="2200" dirty="0" smtClean="0">
                <a:latin typeface="+mn-lt"/>
              </a:rPr>
              <a:t> teren zanieczyszczony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pl-PL" sz="2200" dirty="0" smtClean="0">
                <a:latin typeface="+mn-lt"/>
              </a:rPr>
              <a:t> utrzymanie zieleni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pl-PL" sz="2200" dirty="0" smtClean="0">
                <a:latin typeface="+mn-lt"/>
              </a:rPr>
              <a:t> zanieczyszczenie jezdni, chodnika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pl-PL" sz="2200" dirty="0" smtClean="0">
                <a:latin typeface="+mn-lt"/>
              </a:rPr>
              <a:t> uszkodzona studzienka, kratka kanalizacyjna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pl-PL" sz="2200" dirty="0" smtClean="0">
                <a:latin typeface="+mn-lt"/>
              </a:rPr>
              <a:t> uszkodzona barierka, znak </a:t>
            </a: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 rotWithShape="1">
          <a:blip r:embed="rId4" cstate="print"/>
          <a:srcRect l="37401" t="8857" r="37400" b="14001"/>
          <a:stretch/>
        </p:blipFill>
        <p:spPr>
          <a:xfrm>
            <a:off x="7884368" y="4581128"/>
            <a:ext cx="720080" cy="1080120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 rotWithShape="1">
          <a:blip r:embed="rId5" cstate="print"/>
          <a:srcRect l="37401" t="14001" r="34880" b="14001"/>
          <a:stretch/>
        </p:blipFill>
        <p:spPr>
          <a:xfrm>
            <a:off x="7812360" y="1700808"/>
            <a:ext cx="792088" cy="1008112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 rotWithShape="1">
          <a:blip r:embed="rId6" cstate="print"/>
          <a:srcRect l="27320" t="14001" r="24801" b="14001"/>
          <a:stretch/>
        </p:blipFill>
        <p:spPr>
          <a:xfrm>
            <a:off x="7596336" y="3140968"/>
            <a:ext cx="1368152" cy="1008112"/>
          </a:xfrm>
          <a:prstGeom prst="rect">
            <a:avLst/>
          </a:prstGeom>
        </p:spPr>
      </p:pic>
      <p:sp>
        <p:nvSpPr>
          <p:cNvPr id="21" name="Prostokąt 20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21"/>
          <p:cNvSpPr/>
          <p:nvPr/>
        </p:nvSpPr>
        <p:spPr>
          <a:xfrm>
            <a:off x="1043608" y="6372036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  <a:latin typeface="+mn-lt"/>
              </a:rPr>
              <a:t>www.bydgoszcz.pl          www.fb.com/</a:t>
            </a:r>
            <a:r>
              <a:rPr lang="pl-PL" dirty="0" err="1" smtClean="0">
                <a:solidFill>
                  <a:schemeClr val="bg1"/>
                </a:solidFill>
                <a:latin typeface="+mn-lt"/>
              </a:rPr>
              <a:t>bydgoszczpl</a:t>
            </a:r>
            <a:endParaRPr lang="pl-P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395536" y="1556792"/>
            <a:ext cx="4608512" cy="720080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pole tekstowe 23"/>
          <p:cNvSpPr txBox="1"/>
          <p:nvPr/>
        </p:nvSpPr>
        <p:spPr>
          <a:xfrm>
            <a:off x="467544" y="170080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NAJCZĘŚCIEJ ZGŁASZANE USTERKI</a:t>
            </a:r>
          </a:p>
        </p:txBody>
      </p:sp>
      <p:cxnSp>
        <p:nvCxnSpPr>
          <p:cNvPr id="28" name="Łącznik prosty 27"/>
          <p:cNvCxnSpPr/>
          <p:nvPr/>
        </p:nvCxnSpPr>
        <p:spPr>
          <a:xfrm>
            <a:off x="7236296" y="1772816"/>
            <a:ext cx="0" cy="4032448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014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46038" cy="19621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0" y="2060575"/>
            <a:ext cx="46038" cy="1944688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0" y="4149725"/>
            <a:ext cx="46038" cy="198755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5126" name="Picture 2" descr="logo Bydgoszcz niebieskia obwód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05" y="0"/>
            <a:ext cx="160337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pl-PL"/>
          </a:p>
        </p:txBody>
      </p:sp>
      <p:sp>
        <p:nvSpPr>
          <p:cNvPr id="5134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5136" name="Rectangle 31"/>
          <p:cNvSpPr>
            <a:spLocks noChangeArrowheads="1"/>
          </p:cNvSpPr>
          <p:nvPr/>
        </p:nvSpPr>
        <p:spPr bwMode="auto">
          <a:xfrm>
            <a:off x="0" y="17732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pl-PL"/>
          </a:p>
        </p:txBody>
      </p:sp>
      <p:sp>
        <p:nvSpPr>
          <p:cNvPr id="5137" name="Rectangle 33"/>
          <p:cNvSpPr>
            <a:spLocks noChangeArrowheads="1"/>
          </p:cNvSpPr>
          <p:nvPr/>
        </p:nvSpPr>
        <p:spPr bwMode="auto">
          <a:xfrm>
            <a:off x="0" y="1828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4" name="Tytuł 1"/>
          <p:cNvSpPr>
            <a:spLocks noGrp="1"/>
          </p:cNvSpPr>
          <p:nvPr>
            <p:ph type="ctrTitle"/>
          </p:nvPr>
        </p:nvSpPr>
        <p:spPr>
          <a:xfrm>
            <a:off x="1691680" y="382265"/>
            <a:ext cx="7344816" cy="1102519"/>
          </a:xfrm>
        </p:spPr>
        <p:txBody>
          <a:bodyPr>
            <a:noAutofit/>
          </a:bodyPr>
          <a:lstStyle/>
          <a:p>
            <a:pPr algn="l"/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PRZYKŁADY ZGŁOSZEŃ W APLIKACJI </a:t>
            </a:r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(PRZED I PO) </a:t>
            </a: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pl-PL" sz="24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endParaRPr lang="pl-PL" sz="24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628800"/>
            <a:ext cx="2880321" cy="216024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8344" y="1556792"/>
            <a:ext cx="2879600" cy="2160240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4077072"/>
            <a:ext cx="3600399" cy="1800200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077072"/>
            <a:ext cx="3600400" cy="1800200"/>
          </a:xfrm>
          <a:prstGeom prst="rect">
            <a:avLst/>
          </a:prstGeom>
        </p:spPr>
      </p:pic>
      <p:cxnSp>
        <p:nvCxnSpPr>
          <p:cNvPr id="20" name="Łącznik prosty 19"/>
          <p:cNvCxnSpPr/>
          <p:nvPr/>
        </p:nvCxnSpPr>
        <p:spPr>
          <a:xfrm>
            <a:off x="467544" y="3933056"/>
            <a:ext cx="7992888" cy="0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rostokąt 25"/>
          <p:cNvSpPr/>
          <p:nvPr/>
        </p:nvSpPr>
        <p:spPr>
          <a:xfrm>
            <a:off x="1691680" y="548680"/>
            <a:ext cx="6336704" cy="720080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rostokąt 26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rostokąt 27"/>
          <p:cNvSpPr/>
          <p:nvPr/>
        </p:nvSpPr>
        <p:spPr>
          <a:xfrm>
            <a:off x="1043608" y="6372036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  <a:latin typeface="+mn-lt"/>
              </a:rPr>
              <a:t>www.bydgoszcz.pl          www.fb.com/</a:t>
            </a:r>
            <a:r>
              <a:rPr lang="pl-PL" dirty="0" err="1" smtClean="0">
                <a:solidFill>
                  <a:schemeClr val="bg1"/>
                </a:solidFill>
                <a:latin typeface="+mn-lt"/>
              </a:rPr>
              <a:t>bydgoszczpl</a:t>
            </a:r>
            <a:endParaRPr lang="pl-PL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31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46038" cy="19621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0" y="2060575"/>
            <a:ext cx="46038" cy="1944688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0" y="4149725"/>
            <a:ext cx="46038" cy="198755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2054" name="Picture 2" descr="logo Bydgoszcz niebieskia obwód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05" y="0"/>
            <a:ext cx="160337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pl-PL"/>
          </a:p>
        </p:txBody>
      </p:sp>
      <p:sp>
        <p:nvSpPr>
          <p:cNvPr id="2061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2062" name="Rectangle 3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pl-PL"/>
          </a:p>
        </p:txBody>
      </p:sp>
      <p:sp>
        <p:nvSpPr>
          <p:cNvPr id="2064" name="Rectangle 33"/>
          <p:cNvSpPr>
            <a:spLocks noChangeArrowheads="1"/>
          </p:cNvSpPr>
          <p:nvPr/>
        </p:nvSpPr>
        <p:spPr bwMode="auto">
          <a:xfrm>
            <a:off x="0" y="1828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15" name="pole tekstowe 14"/>
          <p:cNvSpPr txBox="1"/>
          <p:nvPr/>
        </p:nvSpPr>
        <p:spPr>
          <a:xfrm>
            <a:off x="72008" y="5194067"/>
            <a:ext cx="89644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dirty="0" smtClean="0">
                <a:latin typeface="+mn-lt"/>
              </a:rPr>
              <a:t>Najwięcej zgłoszeń: 8 czerwca 2020 r. : </a:t>
            </a:r>
            <a:r>
              <a:rPr lang="pl-PL" sz="15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136</a:t>
            </a:r>
            <a:r>
              <a:rPr lang="pl-PL" sz="1500" b="1" dirty="0" smtClean="0">
                <a:latin typeface="+mn-lt"/>
              </a:rPr>
              <a:t>            </a:t>
            </a:r>
            <a:r>
              <a:rPr lang="pl-PL" sz="1500" dirty="0" smtClean="0">
                <a:latin typeface="+mn-lt"/>
              </a:rPr>
              <a:t>Średnio dziennie zgłoszeń: </a:t>
            </a:r>
            <a:r>
              <a:rPr lang="pl-PL" sz="15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31</a:t>
            </a:r>
            <a:r>
              <a:rPr lang="pl-PL" sz="1500" b="1" dirty="0" smtClean="0">
                <a:latin typeface="+mn-lt"/>
              </a:rPr>
              <a:t>                 </a:t>
            </a:r>
            <a:r>
              <a:rPr lang="pl-PL" sz="1500" dirty="0" smtClean="0">
                <a:latin typeface="+mn-lt"/>
              </a:rPr>
              <a:t>od 1 stycznia 2021 r</a:t>
            </a:r>
            <a:r>
              <a:rPr lang="pl-PL" sz="1500" b="1" dirty="0" smtClean="0">
                <a:latin typeface="+mn-lt"/>
              </a:rPr>
              <a:t>. : </a:t>
            </a:r>
            <a:r>
              <a:rPr lang="pl-PL" sz="15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40</a:t>
            </a:r>
            <a:endParaRPr lang="pl-PL" sz="15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484784"/>
            <a:ext cx="8568952" cy="3597098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1043608" y="6372036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  <a:latin typeface="+mn-lt"/>
              </a:rPr>
              <a:t>www.bydgoszcz.pl          www.fb.com/</a:t>
            </a:r>
            <a:r>
              <a:rPr lang="pl-PL" dirty="0" err="1" smtClean="0">
                <a:solidFill>
                  <a:schemeClr val="bg1"/>
                </a:solidFill>
                <a:latin typeface="+mn-lt"/>
              </a:rPr>
              <a:t>bydgoszczpl</a:t>
            </a:r>
            <a:endParaRPr lang="pl-PL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ytuł 1"/>
          <p:cNvSpPr txBox="1">
            <a:spLocks/>
          </p:cNvSpPr>
          <p:nvPr/>
        </p:nvSpPr>
        <p:spPr bwMode="auto">
          <a:xfrm>
            <a:off x="3203848" y="611966"/>
            <a:ext cx="2952328" cy="58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STATYSTYKI</a:t>
            </a:r>
            <a:endParaRPr lang="pl-PL" sz="2600" b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3707904" y="548680"/>
            <a:ext cx="2016224" cy="720080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1560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7902</TotalTime>
  <Words>131</Words>
  <Application>Microsoft Office PowerPoint</Application>
  <PresentationFormat>Pokaz na ekranie (4:3)</PresentationFormat>
  <Paragraphs>37</Paragraphs>
  <Slides>7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Slajd 1</vt:lpstr>
      <vt:lpstr>Slajd 2</vt:lpstr>
      <vt:lpstr>Slajd 3</vt:lpstr>
      <vt:lpstr>Slajd 4</vt:lpstr>
      <vt:lpstr>Slajd 5</vt:lpstr>
      <vt:lpstr> PRZYKŁADY ZGŁOSZEŃ W APLIKACJI (PRZED I PO)  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2013-04-22T11:05:30Z</dcterms:created>
  <dcterms:modified xsi:type="dcterms:W3CDTF">2021-03-26T08:26:31Z</dcterms:modified>
</cp:coreProperties>
</file>