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329" r:id="rId3"/>
    <p:sldId id="312" r:id="rId4"/>
    <p:sldId id="292" r:id="rId5"/>
    <p:sldId id="328" r:id="rId6"/>
    <p:sldId id="316" r:id="rId7"/>
    <p:sldId id="317" r:id="rId8"/>
    <p:sldId id="313" r:id="rId9"/>
    <p:sldId id="318" r:id="rId10"/>
    <p:sldId id="320" r:id="rId11"/>
    <p:sldId id="321" r:id="rId12"/>
    <p:sldId id="322" r:id="rId13"/>
    <p:sldId id="323" r:id="rId14"/>
    <p:sldId id="325" r:id="rId15"/>
    <p:sldId id="310" r:id="rId16"/>
    <p:sldId id="311" r:id="rId17"/>
    <p:sldId id="301" r:id="rId18"/>
    <p:sldId id="319" r:id="rId19"/>
    <p:sldId id="315" r:id="rId20"/>
    <p:sldId id="302" r:id="rId21"/>
    <p:sldId id="307" r:id="rId22"/>
    <p:sldId id="306" r:id="rId23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6D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643" autoAdjust="0"/>
  </p:normalViewPr>
  <p:slideViewPr>
    <p:cSldViewPr>
      <p:cViewPr>
        <p:scale>
          <a:sx n="90" d="100"/>
          <a:sy n="90" d="100"/>
        </p:scale>
        <p:origin x="-2244" y="-101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89702976360963E-2"/>
          <c:y val="6.7744846359544003E-2"/>
          <c:w val="0.82504523625529491"/>
          <c:h val="0.82680595949661861"/>
        </c:manualLayout>
      </c:layout>
      <c:lineChart>
        <c:grouping val="standard"/>
        <c:ser>
          <c:idx val="0"/>
          <c:order val="0"/>
          <c:tx>
            <c:strRef>
              <c:f>Arkusz1!$D$42</c:f>
              <c:strCache>
                <c:ptCount val="1"/>
                <c:pt idx="0">
                  <c:v>nadwyżka operacyjna</c:v>
                </c:pt>
              </c:strCache>
            </c:strRef>
          </c:tx>
          <c:spPr>
            <a:ln w="1333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Arkusz1!$E$41:$Q$41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Arkusz1!$E$42:$Q$42</c:f>
              <c:numCache>
                <c:formatCode>#,##0</c:formatCode>
                <c:ptCount val="13"/>
                <c:pt idx="0">
                  <c:v>11614022</c:v>
                </c:pt>
                <c:pt idx="1">
                  <c:v>55410769</c:v>
                </c:pt>
                <c:pt idx="2">
                  <c:v>66557774</c:v>
                </c:pt>
                <c:pt idx="3">
                  <c:v>85792388</c:v>
                </c:pt>
                <c:pt idx="4">
                  <c:v>109011075</c:v>
                </c:pt>
                <c:pt idx="5">
                  <c:v>137851894</c:v>
                </c:pt>
                <c:pt idx="6">
                  <c:v>182560553</c:v>
                </c:pt>
                <c:pt idx="7">
                  <c:v>220914603</c:v>
                </c:pt>
                <c:pt idx="8">
                  <c:v>250954421</c:v>
                </c:pt>
                <c:pt idx="9">
                  <c:v>291774985</c:v>
                </c:pt>
                <c:pt idx="10">
                  <c:v>207310720</c:v>
                </c:pt>
                <c:pt idx="11">
                  <c:v>161873309</c:v>
                </c:pt>
                <c:pt idx="12">
                  <c:v>26758514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B2-4585-BB4C-B531A27E1BE5}"/>
            </c:ext>
          </c:extLst>
        </c:ser>
        <c:dLbls>
          <c:showVal val="1"/>
        </c:dLbls>
        <c:marker val="1"/>
        <c:axId val="67231104"/>
        <c:axId val="75924608"/>
      </c:lineChart>
      <c:catAx>
        <c:axId val="67231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924608"/>
        <c:crosses val="autoZero"/>
        <c:auto val="1"/>
        <c:lblAlgn val="ctr"/>
        <c:lblOffset val="100"/>
      </c:catAx>
      <c:valAx>
        <c:axId val="75924608"/>
        <c:scaling>
          <c:orientation val="minMax"/>
          <c:max val="300000000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72311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baseline="0" dirty="0" smtClean="0">
                <a:solidFill>
                  <a:schemeClr val="tx1"/>
                </a:solidFill>
              </a:rPr>
              <a:t>Nadwyżka </a:t>
            </a:r>
            <a:r>
              <a:rPr lang="pl-PL" sz="1600" b="1" baseline="0" dirty="0">
                <a:solidFill>
                  <a:schemeClr val="tx1"/>
                </a:solidFill>
              </a:rPr>
              <a:t>operacyjna </a:t>
            </a:r>
            <a:r>
              <a:rPr lang="pl-PL" sz="1600" b="1" baseline="0" dirty="0">
                <a:solidFill>
                  <a:srgbClr val="C00000"/>
                </a:solidFill>
              </a:rPr>
              <a:t>czyli własne pieniądze na inwestycje</a:t>
            </a:r>
            <a:endParaRPr lang="en-US" sz="16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9.679807482998723E-2"/>
          <c:y val="3.5189300643641001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Arkusz1!$D$42</c:f>
              <c:strCache>
                <c:ptCount val="1"/>
                <c:pt idx="0">
                  <c:v>nadwyżka operacyjna</c:v>
                </c:pt>
              </c:strCache>
            </c:strRef>
          </c:tx>
          <c:spPr>
            <a:ln w="1333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Arkusz1!$E$41:$Q$41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Arkusz1!$E$42:$Q$42</c:f>
              <c:numCache>
                <c:formatCode>#,##0</c:formatCode>
                <c:ptCount val="13"/>
                <c:pt idx="0">
                  <c:v>11614022</c:v>
                </c:pt>
                <c:pt idx="1">
                  <c:v>55410769</c:v>
                </c:pt>
                <c:pt idx="2">
                  <c:v>66557774</c:v>
                </c:pt>
                <c:pt idx="3">
                  <c:v>85792388</c:v>
                </c:pt>
                <c:pt idx="4">
                  <c:v>109011075</c:v>
                </c:pt>
                <c:pt idx="5">
                  <c:v>137851894</c:v>
                </c:pt>
                <c:pt idx="6">
                  <c:v>182560553</c:v>
                </c:pt>
                <c:pt idx="7">
                  <c:v>220914603</c:v>
                </c:pt>
                <c:pt idx="8">
                  <c:v>250954421</c:v>
                </c:pt>
                <c:pt idx="9">
                  <c:v>291774985</c:v>
                </c:pt>
                <c:pt idx="10">
                  <c:v>207310720</c:v>
                </c:pt>
                <c:pt idx="11">
                  <c:v>161873309</c:v>
                </c:pt>
                <c:pt idx="12">
                  <c:v>26758514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9D-4DA7-AF40-9CA2EF48AB34}"/>
            </c:ext>
          </c:extLst>
        </c:ser>
        <c:dLbls>
          <c:showVal val="1"/>
        </c:dLbls>
        <c:marker val="1"/>
        <c:axId val="42831872"/>
        <c:axId val="42833408"/>
      </c:lineChart>
      <c:catAx>
        <c:axId val="42831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33408"/>
        <c:crosses val="autoZero"/>
        <c:auto val="1"/>
        <c:lblAlgn val="ctr"/>
        <c:lblOffset val="100"/>
      </c:catAx>
      <c:valAx>
        <c:axId val="42833408"/>
        <c:scaling>
          <c:orientation val="minMax"/>
          <c:max val="300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31872"/>
        <c:crosses val="autoZero"/>
        <c:crossBetween val="between"/>
        <c:dispUnits>
          <c:builtInUnit val="m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/>
                    <a:t>Miliony PLN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383939951984426E-2"/>
          <c:y val="4.2702141917086378E-2"/>
          <c:w val="0.90039929835721233"/>
          <c:h val="0.8354955377051656"/>
        </c:manualLayout>
      </c:layout>
      <c:barChart>
        <c:barDir val="col"/>
        <c:grouping val="clustered"/>
        <c:ser>
          <c:idx val="0"/>
          <c:order val="0"/>
          <c:tx>
            <c:strRef>
              <c:f>Arkusz1!$E$28</c:f>
              <c:strCache>
                <c:ptCount val="1"/>
                <c:pt idx="0">
                  <c:v>strata samorządów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Arkusz1!$F$27:$O$27</c:f>
              <c:numCache>
                <c:formatCode>#,##0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Arkusz1!$F$28:$O$28</c:f>
              <c:numCache>
                <c:formatCode>#,##0</c:formatCode>
                <c:ptCount val="10"/>
                <c:pt idx="0">
                  <c:v>13545</c:v>
                </c:pt>
                <c:pt idx="1">
                  <c:v>13256</c:v>
                </c:pt>
                <c:pt idx="2">
                  <c:v>13028</c:v>
                </c:pt>
                <c:pt idx="3">
                  <c:v>12759</c:v>
                </c:pt>
                <c:pt idx="4">
                  <c:v>12529</c:v>
                </c:pt>
                <c:pt idx="5">
                  <c:v>12319</c:v>
                </c:pt>
                <c:pt idx="6">
                  <c:v>12135</c:v>
                </c:pt>
                <c:pt idx="7">
                  <c:v>11975</c:v>
                </c:pt>
                <c:pt idx="8">
                  <c:v>11838</c:v>
                </c:pt>
                <c:pt idx="9">
                  <c:v>11723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B7-4AF6-81CC-6BBE2E6E7BD3}"/>
            </c:ext>
          </c:extLst>
        </c:ser>
        <c:ser>
          <c:idx val="1"/>
          <c:order val="1"/>
          <c:tx>
            <c:strRef>
              <c:f>Arkusz1!$E$29</c:f>
              <c:strCache>
                <c:ptCount val="1"/>
                <c:pt idx="0">
                  <c:v>rekompensata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Arkusz1!$F$27:$O$27</c:f>
              <c:numCache>
                <c:formatCode>#,##0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Arkusz1!$F$29:$O$29</c:f>
              <c:numCache>
                <c:formatCode>#,##0</c:formatCode>
                <c:ptCount val="10"/>
                <c:pt idx="0">
                  <c:v>8501</c:v>
                </c:pt>
                <c:pt idx="1">
                  <c:v>3501</c:v>
                </c:pt>
                <c:pt idx="2">
                  <c:v>3680</c:v>
                </c:pt>
                <c:pt idx="3">
                  <c:v>3875</c:v>
                </c:pt>
                <c:pt idx="4">
                  <c:v>4082</c:v>
                </c:pt>
                <c:pt idx="5">
                  <c:v>4302</c:v>
                </c:pt>
                <c:pt idx="6">
                  <c:v>4535</c:v>
                </c:pt>
                <c:pt idx="7">
                  <c:v>4783</c:v>
                </c:pt>
                <c:pt idx="8">
                  <c:v>5045</c:v>
                </c:pt>
                <c:pt idx="9">
                  <c:v>5324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B7-4AF6-81CC-6BBE2E6E7BD3}"/>
            </c:ext>
          </c:extLst>
        </c:ser>
        <c:dLbls>
          <c:showVal val="1"/>
        </c:dLbls>
        <c:axId val="65945600"/>
        <c:axId val="65947136"/>
      </c:barChart>
      <c:catAx>
        <c:axId val="65945600"/>
        <c:scaling>
          <c:orientation val="minMax"/>
        </c:scaling>
        <c:axPos val="b"/>
        <c:numFmt formatCode="0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947136"/>
        <c:crosses val="autoZero"/>
        <c:auto val="1"/>
        <c:lblAlgn val="ctr"/>
        <c:lblOffset val="100"/>
      </c:catAx>
      <c:valAx>
        <c:axId val="65947136"/>
        <c:scaling>
          <c:orientation val="minMax"/>
          <c:max val="15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945600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pl-PL"/>
                    <a:t>Miliardy</a:t>
                  </a:r>
                  <a:r>
                    <a:rPr lang="pl-PL" baseline="0"/>
                    <a:t> złp</a:t>
                  </a:r>
                  <a:endParaRPr lang="pl-PL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/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0.89431</cdr:x>
      <cdr:y>0.34505</cdr:y>
    </cdr:from>
    <cdr:to>
      <cdr:x>0.91057</cdr:x>
      <cdr:y>0.38474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920879" y="1251889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*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8E9CD-A465-41AE-A029-3537089CE6D5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832D6-D91C-491B-84EB-EC9B3CAA1FB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0902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9478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9478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9478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9478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1438" y="747713"/>
            <a:ext cx="6654800" cy="37433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07178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113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85735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2461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37258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4217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09022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34543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71723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2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3249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379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1438" y="747713"/>
            <a:ext cx="6654800" cy="37433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8949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1438" y="747713"/>
            <a:ext cx="6654800" cy="37433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8949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1438" y="747713"/>
            <a:ext cx="6654800" cy="37433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0717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383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947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B150-7D9E-4F5F-8424-7EA39B79FF90}" type="datetimeFigureOut">
              <a:rPr lang="pl-PL" smtClean="0"/>
              <a:pPr/>
              <a:t>2021-11-09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60D1-DE68-4BFC-A355-78B418D15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0538"/>
            <a:ext cx="9144000" cy="51435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-36512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9" name="Wykres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9393308"/>
              </p:ext>
            </p:extLst>
          </p:nvPr>
        </p:nvGraphicFramePr>
        <p:xfrm>
          <a:off x="82232" y="777668"/>
          <a:ext cx="8882256" cy="381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266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491880" y="-20538"/>
            <a:ext cx="5652120" cy="5164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96" y="2028785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Budowa nowych mostów </a:t>
            </a:r>
          </a:p>
          <a:p>
            <a:r>
              <a:rPr lang="pl-PL" sz="2400" b="1" dirty="0" smtClean="0"/>
              <a:t>nad Brdą łączących ulice </a:t>
            </a:r>
          </a:p>
          <a:p>
            <a:r>
              <a:rPr lang="pl-PL" sz="2400" b="1" dirty="0" smtClean="0"/>
              <a:t>Fordońską i Toruńską</a:t>
            </a:r>
            <a:endParaRPr lang="pl-PL" sz="2400" b="1" dirty="0"/>
          </a:p>
        </p:txBody>
      </p:sp>
      <p:pic>
        <p:nvPicPr>
          <p:cNvPr id="7" name="Obraz 6" descr="241556414_4536596993046226_511293276052782346_n.jpg"/>
          <p:cNvPicPr>
            <a:picLocks noChangeAspect="1"/>
          </p:cNvPicPr>
          <p:nvPr/>
        </p:nvPicPr>
        <p:blipFill>
          <a:blip r:embed="rId4" cstate="print"/>
          <a:srcRect l="8383" r="4821"/>
          <a:stretch>
            <a:fillRect/>
          </a:stretch>
        </p:blipFill>
        <p:spPr>
          <a:xfrm>
            <a:off x="3707904" y="1131590"/>
            <a:ext cx="5184576" cy="388843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491880" y="93861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Przykładowe kluczowe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kontynuowane inwestycje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8032" y="237877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Budżet Miasta 2022r.               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491880" y="-20538"/>
            <a:ext cx="5652120" cy="5164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96" y="202878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Rewitalizacja </a:t>
            </a:r>
            <a:br>
              <a:rPr lang="pl-PL" sz="2400" b="1" dirty="0" smtClean="0"/>
            </a:br>
            <a:r>
              <a:rPr lang="pl-PL" sz="2400" b="1" dirty="0" smtClean="0"/>
              <a:t>Starego Fordonu</a:t>
            </a:r>
            <a:endParaRPr lang="pl-PL" sz="2400" b="1" dirty="0"/>
          </a:p>
        </p:txBody>
      </p:sp>
      <p:pic>
        <p:nvPicPr>
          <p:cNvPr id="8" name="Obraz 7" descr="252008259_4721317334574190_8765230039989507856_n.jpg"/>
          <p:cNvPicPr>
            <a:picLocks noChangeAspect="1"/>
          </p:cNvPicPr>
          <p:nvPr/>
        </p:nvPicPr>
        <p:blipFill>
          <a:blip r:embed="rId4" cstate="print"/>
          <a:srcRect t="2191" b="3432"/>
          <a:stretch>
            <a:fillRect/>
          </a:stretch>
        </p:blipFill>
        <p:spPr>
          <a:xfrm>
            <a:off x="3707904" y="1059582"/>
            <a:ext cx="5112568" cy="396044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491880" y="93861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Przykładowe kluczowe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kontynuowane inwestycje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8032" y="237877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Budżet Miasta 2022r.               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563888" y="-20538"/>
            <a:ext cx="5580112" cy="5164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-36512" y="202878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Przebudowa</a:t>
            </a:r>
            <a:br>
              <a:rPr lang="pl-PL" sz="2400" b="1" dirty="0" smtClean="0"/>
            </a:br>
            <a:r>
              <a:rPr lang="pl-PL" sz="2400" b="1" dirty="0" smtClean="0"/>
              <a:t>Teatru Polskiego Bydgoszcz</a:t>
            </a:r>
            <a:endParaRPr lang="pl-PL" sz="2400" b="1" dirty="0"/>
          </a:p>
        </p:txBody>
      </p:sp>
      <p:pic>
        <p:nvPicPr>
          <p:cNvPr id="8" name="Obraz 7" descr="234063097_4435306799841913_794543321567226109_n.jpg"/>
          <p:cNvPicPr>
            <a:picLocks noChangeAspect="1"/>
          </p:cNvPicPr>
          <p:nvPr/>
        </p:nvPicPr>
        <p:blipFill>
          <a:blip r:embed="rId4" cstate="print"/>
          <a:srcRect b="6221"/>
          <a:stretch>
            <a:fillRect/>
          </a:stretch>
        </p:blipFill>
        <p:spPr>
          <a:xfrm>
            <a:off x="3779912" y="987574"/>
            <a:ext cx="5089943" cy="403244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491880" y="93861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Przykładowe kluczowe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kontynuowane inwestycje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8032" y="237877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Budżet Miasta 2022r.               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491880" y="-20538"/>
            <a:ext cx="5652120" cy="5164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288032" y="237877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Budżet Miasta 2022r.               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-36512" y="202878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Budowa basenu </a:t>
            </a:r>
          </a:p>
          <a:p>
            <a:r>
              <a:rPr lang="pl-PL" sz="2400" b="1" dirty="0" smtClean="0"/>
              <a:t>na osiedlu Miedzyń </a:t>
            </a:r>
            <a:endParaRPr lang="pl-PL" sz="24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27"/>
          <a:stretch>
            <a:fillRect/>
          </a:stretch>
        </p:blipFill>
        <p:spPr>
          <a:xfrm>
            <a:off x="3707904" y="1160712"/>
            <a:ext cx="5184576" cy="385931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491880" y="93861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Przykładowe kluczowe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kontynuowane inwestycje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-20538"/>
            <a:ext cx="9144000" cy="8640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0" y="1147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cs typeface="Times New Roman" pitchFamily="18" charset="0"/>
              </a:rPr>
              <a:t>Przykładowe projekty pod nową perspektywę unijną</a:t>
            </a:r>
            <a:endParaRPr lang="pl-PL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32048" y="1182687"/>
            <a:ext cx="9036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Nowe trasy tramwajowe</a:t>
            </a:r>
          </a:p>
          <a:p>
            <a:endParaRPr lang="pl-PL" sz="26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2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Przebudowa ul. Nakielskiej </a:t>
            </a:r>
          </a:p>
          <a:p>
            <a:endParaRPr lang="pl-PL" sz="26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2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Termomodernizacje szkół i przedszkoli  </a:t>
            </a:r>
          </a:p>
          <a:p>
            <a:endParaRPr lang="pl-PL" sz="26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2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Nowe drogi rowerowe </a:t>
            </a:r>
          </a:p>
          <a:p>
            <a:endParaRPr lang="pl-PL" sz="26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pl-PL" sz="2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II etap rozbudowy TP Bydgoszcz – Fordońskie Centrum Kultury 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51520" y="1326703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251520" y="2118791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251520" y="2910879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251520" y="3702967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251520" y="4495055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807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45674" y="2771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Budżet Miasta 2022r. 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ctrTitle"/>
          </p:nvPr>
        </p:nvSpPr>
        <p:spPr>
          <a:xfrm>
            <a:off x="251520" y="723407"/>
            <a:ext cx="8568952" cy="2043071"/>
          </a:xfrm>
        </p:spPr>
        <p:txBody>
          <a:bodyPr anchor="ctr">
            <a:noAutofit/>
          </a:bodyPr>
          <a:lstStyle/>
          <a:p>
            <a:pPr algn="l"/>
            <a:r>
              <a:rPr lang="pl-PL" sz="1400" dirty="0" smtClean="0">
                <a:latin typeface="+mn-lt"/>
              </a:rPr>
              <a:t>Wzrost PIT Bydgoszczy </a:t>
            </a:r>
            <a:r>
              <a:rPr lang="pl-PL" sz="1400" b="1" dirty="0" smtClean="0">
                <a:latin typeface="+mn-lt"/>
              </a:rPr>
              <a:t/>
            </a:r>
            <a:br>
              <a:rPr lang="pl-PL" sz="1400" b="1" dirty="0" smtClean="0">
                <a:latin typeface="+mn-lt"/>
              </a:rPr>
            </a:br>
            <a:r>
              <a:rPr lang="pl-PL" sz="1400" b="1" dirty="0" smtClean="0">
                <a:latin typeface="+mn-lt"/>
              </a:rPr>
              <a:t>			- 2015 w porównaniu do 2010r.:	130%   tj. o   89 mln zł     </a:t>
            </a:r>
            <a:br>
              <a:rPr lang="pl-PL" sz="1400" b="1" dirty="0" smtClean="0">
                <a:latin typeface="+mn-lt"/>
              </a:rPr>
            </a:br>
            <a:r>
              <a:rPr lang="pl-PL" sz="1400" b="1" dirty="0">
                <a:latin typeface="+mn-lt"/>
              </a:rPr>
              <a:t> </a:t>
            </a:r>
            <a:r>
              <a:rPr lang="pl-PL" sz="1400" b="1" dirty="0" smtClean="0">
                <a:latin typeface="+mn-lt"/>
              </a:rPr>
              <a:t>			- 2020 w porównaniu do 2015r.:	132%   tj. o 125 mln zł</a:t>
            </a:r>
            <a:br>
              <a:rPr lang="pl-PL" sz="1400" b="1" dirty="0" smtClean="0">
                <a:latin typeface="+mn-lt"/>
              </a:rPr>
            </a:br>
            <a:r>
              <a:rPr lang="pl-PL" sz="1400" b="1" dirty="0">
                <a:latin typeface="+mn-lt"/>
              </a:rPr>
              <a:t>	</a:t>
            </a:r>
            <a:r>
              <a:rPr lang="pl-PL" sz="1400" b="1" dirty="0" smtClean="0">
                <a:latin typeface="+mn-lt"/>
              </a:rPr>
              <a:t>		- </a:t>
            </a:r>
            <a:r>
              <a:rPr lang="pl-PL" sz="1400" b="1" dirty="0" err="1" smtClean="0">
                <a:latin typeface="+mn-lt"/>
              </a:rPr>
              <a:t>pw</a:t>
            </a:r>
            <a:r>
              <a:rPr lang="pl-PL" sz="1400" b="1" dirty="0" smtClean="0">
                <a:latin typeface="+mn-lt"/>
              </a:rPr>
              <a:t> 2021 w porównaniu do 2020r.:    112%   tj. o   60 mln zł</a:t>
            </a:r>
            <a:br>
              <a:rPr lang="pl-PL" sz="1400" b="1" dirty="0" smtClean="0">
                <a:latin typeface="+mn-lt"/>
              </a:rPr>
            </a:br>
            <a:r>
              <a:rPr lang="pl-PL" sz="1400" b="1" dirty="0" smtClean="0">
                <a:latin typeface="+mn-lt"/>
              </a:rPr>
              <a:t> 			</a:t>
            </a:r>
            <a:r>
              <a:rPr lang="pl-PL" sz="1400" b="1" dirty="0">
                <a:latin typeface="+mn-lt"/>
              </a:rPr>
              <a:t/>
            </a:r>
            <a:br>
              <a:rPr lang="pl-PL" sz="1400" b="1" dirty="0">
                <a:latin typeface="+mn-lt"/>
              </a:rPr>
            </a:br>
            <a:r>
              <a:rPr lang="pl-PL" sz="1400" dirty="0" smtClean="0">
                <a:latin typeface="+mn-lt"/>
              </a:rPr>
              <a:t>Wzrost CIT Bydgoszczy </a:t>
            </a:r>
            <a:r>
              <a:rPr lang="pl-PL" sz="1400" b="1" dirty="0" smtClean="0">
                <a:latin typeface="+mn-lt"/>
              </a:rPr>
              <a:t/>
            </a:r>
            <a:br>
              <a:rPr lang="pl-PL" sz="1400" b="1" dirty="0" smtClean="0">
                <a:latin typeface="+mn-lt"/>
              </a:rPr>
            </a:br>
            <a:r>
              <a:rPr lang="pl-PL" sz="1400" b="1" dirty="0" smtClean="0">
                <a:latin typeface="+mn-lt"/>
              </a:rPr>
              <a:t>			- 2015 w porównaniu do 2010r.:	150%  tj. o   10 mln zł</a:t>
            </a:r>
            <a:br>
              <a:rPr lang="pl-PL" sz="1400" b="1" dirty="0" smtClean="0">
                <a:latin typeface="+mn-lt"/>
              </a:rPr>
            </a:br>
            <a:r>
              <a:rPr lang="pl-PL" sz="1400" b="1" dirty="0" smtClean="0">
                <a:latin typeface="+mn-lt"/>
              </a:rPr>
              <a:t> 			- 2020 w porównaniu do 2015r.:	134%  tj. o   10 mln zł</a:t>
            </a:r>
            <a:br>
              <a:rPr lang="pl-PL" sz="1400" b="1" dirty="0" smtClean="0">
                <a:latin typeface="+mn-lt"/>
              </a:rPr>
            </a:br>
            <a:r>
              <a:rPr lang="pl-PL" sz="1400" b="1" dirty="0">
                <a:latin typeface="+mn-lt"/>
              </a:rPr>
              <a:t>	</a:t>
            </a:r>
            <a:r>
              <a:rPr lang="pl-PL" sz="1400" b="1" dirty="0" smtClean="0">
                <a:latin typeface="+mn-lt"/>
              </a:rPr>
              <a:t>		- </a:t>
            </a:r>
            <a:r>
              <a:rPr lang="pl-PL" sz="1400" b="1" dirty="0" err="1" smtClean="0">
                <a:latin typeface="+mn-lt"/>
              </a:rPr>
              <a:t>pw</a:t>
            </a:r>
            <a:r>
              <a:rPr lang="pl-PL" sz="1400" b="1" dirty="0" smtClean="0">
                <a:latin typeface="+mn-lt"/>
              </a:rPr>
              <a:t> 2021 w porównaniu do 2020r.:    121% tj. o 	  8 mln zł</a:t>
            </a:r>
            <a:r>
              <a:rPr lang="pl-PL" sz="1400" dirty="0" smtClean="0">
                <a:latin typeface="+mn-lt"/>
              </a:rPr>
              <a:t/>
            </a:r>
            <a:br>
              <a:rPr lang="pl-PL" sz="1400" dirty="0" smtClean="0">
                <a:latin typeface="+mn-lt"/>
              </a:rPr>
            </a:br>
            <a:endParaRPr lang="pl-PL" sz="800" dirty="0">
              <a:latin typeface="+mn-lt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95536" y="2794158"/>
            <a:ext cx="8630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w tym samym czasie </a:t>
            </a:r>
            <a:r>
              <a:rPr lang="pl-PL" sz="1400" b="1" dirty="0">
                <a:solidFill>
                  <a:prstClr val="black"/>
                </a:solidFill>
                <a:latin typeface="Calibri Light"/>
              </a:rPr>
              <a:t>Rząd </a:t>
            </a:r>
            <a:r>
              <a:rPr lang="pl-PL" sz="1400" b="1" dirty="0" smtClean="0">
                <a:solidFill>
                  <a:prstClr val="black"/>
                </a:solidFill>
                <a:latin typeface="Calibri Light"/>
              </a:rPr>
              <a:t>ściągnął podatków:</a:t>
            </a:r>
            <a:endParaRPr lang="pl-PL" sz="1400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r>
              <a:rPr lang="pl-PL" sz="14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	- w </a:t>
            </a:r>
            <a:r>
              <a:rPr lang="pl-PL" sz="14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2020r. </a:t>
            </a:r>
            <a:r>
              <a:rPr lang="pl-PL" sz="14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		</a:t>
            </a:r>
            <a:r>
              <a:rPr lang="pl-PL" sz="1400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143%</a:t>
            </a:r>
            <a:r>
              <a:rPr lang="pl-PL" sz="1400" b="1" dirty="0" smtClean="0">
                <a:solidFill>
                  <a:srgbClr val="FF0000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w </a:t>
            </a:r>
            <a:r>
              <a:rPr lang="pl-PL" sz="14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porównaniu do 2015r</a:t>
            </a:r>
            <a:r>
              <a:rPr lang="pl-PL" sz="14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.;  to jest </a:t>
            </a:r>
            <a:r>
              <a:rPr lang="pl-PL" sz="1400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111</a:t>
            </a:r>
            <a:r>
              <a:rPr lang="pl-PL" sz="14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miliardów zł więcej</a:t>
            </a:r>
            <a:r>
              <a:rPr lang="pl-PL" sz="14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	</a:t>
            </a:r>
            <a:endParaRPr lang="pl-PL" sz="1400" b="1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r>
              <a:rPr lang="pl-PL" sz="1400" dirty="0" smtClean="0"/>
              <a:t>	- w 2021 (plan 10.2021)   </a:t>
            </a:r>
            <a:r>
              <a:rPr lang="pl-PL" sz="1400" b="1" dirty="0" smtClean="0">
                <a:solidFill>
                  <a:srgbClr val="C00000"/>
                </a:solidFill>
              </a:rPr>
              <a:t>115% </a:t>
            </a:r>
            <a:r>
              <a:rPr lang="pl-PL" sz="1400" b="1" dirty="0" smtClean="0">
                <a:solidFill>
                  <a:srgbClr val="FF0000"/>
                </a:solidFill>
              </a:rPr>
              <a:t> </a:t>
            </a:r>
            <a:r>
              <a:rPr lang="pl-PL" sz="1400" dirty="0" smtClean="0"/>
              <a:t>w porównaniu do 2020r.; to jest  </a:t>
            </a:r>
            <a:r>
              <a:rPr lang="pl-PL" sz="1400" dirty="0" smtClean="0">
                <a:solidFill>
                  <a:srgbClr val="C00000"/>
                </a:solidFill>
              </a:rPr>
              <a:t>55</a:t>
            </a:r>
            <a:r>
              <a:rPr lang="pl-PL" sz="1400" dirty="0" smtClean="0"/>
              <a:t> miliardów zł więcej</a:t>
            </a:r>
            <a:endParaRPr lang="pl-PL" sz="1400" dirty="0"/>
          </a:p>
        </p:txBody>
      </p:sp>
      <p:sp>
        <p:nvSpPr>
          <p:cNvPr id="6" name="Prostokąt 5"/>
          <p:cNvSpPr/>
          <p:nvPr/>
        </p:nvSpPr>
        <p:spPr>
          <a:xfrm>
            <a:off x="251520" y="375465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</a:rPr>
              <a:t>W latach 2015-2020 tylko 22% przyrostu dochodów podatkowych Budżetu Państwa trafia do samorządu…..</a:t>
            </a: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</a:rPr>
              <a:t>Dochodu od mieszkańców i przedsiębiorców</a:t>
            </a:r>
            <a:endParaRPr kumimoji="0" lang="pl-PL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36652" y="1500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Budżet Miasta 2022r. 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79512" y="1260506"/>
            <a:ext cx="8486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Plan dochodów podatkowych</a:t>
            </a:r>
            <a:r>
              <a:rPr lang="pl-PL" sz="1600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  </a:t>
            </a:r>
            <a:r>
              <a:rPr lang="pl-PL" sz="16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(w tym PIT i CIT) na 2022 rok zakłada:</a:t>
            </a:r>
          </a:p>
          <a:p>
            <a:endParaRPr lang="pl-PL" sz="16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r>
              <a:rPr lang="pl-PL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Budżet Państwa    		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ea typeface="+mj-ea"/>
                <a:cs typeface="+mj-cs"/>
              </a:rPr>
              <a:t>wzrost</a:t>
            </a:r>
            <a:r>
              <a:rPr lang="pl-PL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o  22 miliardy złotych   	tj.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ea typeface="+mj-ea"/>
                <a:cs typeface="+mj-cs"/>
              </a:rPr>
              <a:t>wzrost</a:t>
            </a:r>
            <a:r>
              <a:rPr lang="pl-PL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o  5,1%</a:t>
            </a:r>
          </a:p>
          <a:p>
            <a:r>
              <a:rPr lang="pl-PL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Budżet Bydgoszczy	</a:t>
            </a:r>
            <a:r>
              <a:rPr lang="pl-PL" sz="2000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spadek</a:t>
            </a:r>
            <a:r>
              <a:rPr lang="pl-PL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o  71 milionów złotych	tj. </a:t>
            </a:r>
            <a:r>
              <a:rPr lang="pl-PL" sz="2000" b="1" dirty="0" smtClean="0">
                <a:solidFill>
                  <a:srgbClr val="C00000"/>
                </a:solidFill>
                <a:latin typeface="Calibri Light"/>
                <a:ea typeface="+mj-ea"/>
                <a:cs typeface="+mj-cs"/>
              </a:rPr>
              <a:t>spadek </a:t>
            </a:r>
            <a:r>
              <a:rPr lang="pl-PL" sz="2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o 7,6%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43608" y="3118197"/>
            <a:ext cx="6593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Czy na Polskim Ładzie nikt nie traci????</a:t>
            </a:r>
          </a:p>
        </p:txBody>
      </p:sp>
    </p:spTree>
    <p:extLst>
      <p:ext uri="{BB962C8B-B14F-4D97-AF65-F5344CB8AC3E}">
        <p14:creationId xmlns:p14="http://schemas.microsoft.com/office/powerpoint/2010/main" xmlns="" val="19797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70259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57446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18329" y="1784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Budżet 2022r. – warunki tworzenia</a:t>
            </a:r>
            <a:endParaRPr lang="pl-PL" sz="1600" dirty="0">
              <a:cs typeface="Times New Roman" pitchFamily="18" charset="0"/>
            </a:endParaRPr>
          </a:p>
        </p:txBody>
      </p:sp>
      <p:graphicFrame>
        <p:nvGraphicFramePr>
          <p:cNvPr id="11" name="Wykres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191346"/>
              </p:ext>
            </p:extLst>
          </p:nvPr>
        </p:nvGraphicFramePr>
        <p:xfrm>
          <a:off x="323528" y="828148"/>
          <a:ext cx="8325604" cy="385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644008" y="77414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Arial Black" panose="020B0A04020102020204" pitchFamily="34" charset="0"/>
              </a:rPr>
              <a:t>Prawdziwe konsekwencje ustaw</a:t>
            </a:r>
            <a:endParaRPr lang="pl-PL" b="1" dirty="0">
              <a:latin typeface="Algerian" panose="04020705040A02060702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7544" y="4722847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Źródło: dokumenty rządu złożone w parlamencie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36652" y="1500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Budżet Miasta 2022r. 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79512" y="1119805"/>
            <a:ext cx="848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a typeface="+mj-ea"/>
                <a:cs typeface="+mj-cs"/>
              </a:rPr>
              <a:t>Wsparcie Rządu:</a:t>
            </a:r>
          </a:p>
          <a:p>
            <a:endParaRPr lang="pl-PL" b="1" dirty="0">
              <a:ea typeface="+mj-ea"/>
              <a:cs typeface="+mj-cs"/>
            </a:endParaRPr>
          </a:p>
          <a:p>
            <a:endParaRPr lang="pl-PL" b="1" dirty="0" smtClean="0">
              <a:ea typeface="+mj-ea"/>
              <a:cs typeface="+mj-cs"/>
            </a:endParaRPr>
          </a:p>
          <a:p>
            <a:pPr marL="285750" indent="-285750"/>
            <a:r>
              <a:rPr lang="pl-PL" b="1" dirty="0" smtClean="0">
                <a:ea typeface="+mj-ea"/>
                <a:cs typeface="+mj-cs"/>
              </a:rPr>
              <a:t>	 Brak rekompensaty strat będącej pokryciem straty</a:t>
            </a:r>
          </a:p>
          <a:p>
            <a:pPr marL="285750" indent="-285750">
              <a:buFontTx/>
              <a:buChar char="-"/>
            </a:pPr>
            <a:endParaRPr lang="pl-PL" b="1" dirty="0">
              <a:ea typeface="+mj-ea"/>
              <a:cs typeface="+mj-cs"/>
            </a:endParaRPr>
          </a:p>
          <a:p>
            <a:pPr marL="342900" indent="-342900"/>
            <a:r>
              <a:rPr lang="pl-PL" b="1" dirty="0" smtClean="0">
                <a:ea typeface="+mj-ea"/>
                <a:cs typeface="+mj-cs"/>
              </a:rPr>
              <a:t>	Zmiany prawne zmierzające do zaciągania długów przez samorządy </a:t>
            </a:r>
          </a:p>
          <a:p>
            <a:pPr marL="342900" indent="-342900">
              <a:buFontTx/>
              <a:buChar char="-"/>
            </a:pPr>
            <a:endParaRPr lang="pl-PL" b="1" dirty="0">
              <a:ea typeface="+mj-ea"/>
              <a:cs typeface="+mj-cs"/>
            </a:endParaRPr>
          </a:p>
          <a:p>
            <a:pPr marL="342900" indent="-342900"/>
            <a:r>
              <a:rPr lang="pl-PL" b="1" dirty="0" smtClean="0"/>
              <a:t>	Konieczność zaciągania długów na spłatę kredytów</a:t>
            </a:r>
          </a:p>
          <a:p>
            <a:pPr marL="342900" indent="-342900">
              <a:buFontTx/>
              <a:buChar char="-"/>
            </a:pPr>
            <a:endParaRPr lang="pl-PL" b="1" dirty="0"/>
          </a:p>
          <a:p>
            <a:pPr marL="342900" indent="-342900"/>
            <a:r>
              <a:rPr lang="pl-PL" b="1" dirty="0" smtClean="0"/>
              <a:t>	Brak jakiegokolwiek wsparcia w spłacie tych długów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251520" y="2067694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251520" y="2643758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251520" y="3147814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251520" y="3723878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98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4588806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6" name="Obraz 2" descr="logo_umb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5486"/>
            <a:ext cx="792088" cy="50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462321" y="1418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Budżet Miasta 2022r. 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1603871"/>
              </p:ext>
            </p:extLst>
          </p:nvPr>
        </p:nvGraphicFramePr>
        <p:xfrm>
          <a:off x="323528" y="539980"/>
          <a:ext cx="7591730" cy="4100640"/>
        </p:xfrm>
        <a:graphic>
          <a:graphicData uri="http://schemas.openxmlformats.org/drawingml/2006/table">
            <a:tbl>
              <a:tblPr/>
              <a:tblGrid>
                <a:gridCol w="2173534">
                  <a:extLst>
                    <a:ext uri="{9D8B030D-6E8A-4147-A177-3AD203B41FA5}">
                      <a16:colId xmlns="" xmlns:a16="http://schemas.microsoft.com/office/drawing/2014/main" val="1353414883"/>
                    </a:ext>
                  </a:extLst>
                </a:gridCol>
                <a:gridCol w="1454235">
                  <a:extLst>
                    <a:ext uri="{9D8B030D-6E8A-4147-A177-3AD203B41FA5}">
                      <a16:colId xmlns="" xmlns:a16="http://schemas.microsoft.com/office/drawing/2014/main" val="2483990441"/>
                    </a:ext>
                  </a:extLst>
                </a:gridCol>
                <a:gridCol w="1454235">
                  <a:extLst>
                    <a:ext uri="{9D8B030D-6E8A-4147-A177-3AD203B41FA5}">
                      <a16:colId xmlns="" xmlns:a16="http://schemas.microsoft.com/office/drawing/2014/main" val="174069275"/>
                    </a:ext>
                  </a:extLst>
                </a:gridCol>
                <a:gridCol w="1254863">
                  <a:extLst>
                    <a:ext uri="{9D8B030D-6E8A-4147-A177-3AD203B41FA5}">
                      <a16:colId xmlns="" xmlns:a16="http://schemas.microsoft.com/office/drawing/2014/main" val="1369245282"/>
                    </a:ext>
                  </a:extLst>
                </a:gridCol>
                <a:gridCol w="1254863">
                  <a:extLst>
                    <a:ext uri="{9D8B030D-6E8A-4147-A177-3AD203B41FA5}">
                      <a16:colId xmlns="" xmlns:a16="http://schemas.microsoft.com/office/drawing/2014/main" val="1606372586"/>
                    </a:ext>
                  </a:extLst>
                </a:gridCol>
              </a:tblGrid>
              <a:tr h="2989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Wyszczególnienie  PLN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Wykonanie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Wykonanie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PW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Projekt budżetu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5709720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DOCHODY OGÓŁEM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2 373 065 835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2 380 207 265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2 592 139 827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2 265 624 485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757107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Dochody bieżące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2 145 704 150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2 221 652 092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2 389 272 291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2 042 671 571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9869740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Dochody majątkowe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227 361 685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158 555 173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202 867 536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222 952 914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108058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7634375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 OGÓŁEM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2 445 483 390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2 422 608 929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2 518 336 024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2 536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803555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 bieżące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1 853 929 165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2 014 341 372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2 144 831 098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2 015 910 687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4648718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tym energia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65 258 723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68 912 775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85 930 102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102 456 326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6603603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 majątkowe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591 554 225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408 267 557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373 504 926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5450595"/>
                  </a:ext>
                </a:extLst>
              </a:tr>
              <a:tr h="98331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7664725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WYNIK OGÓŁEM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-72 417 555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-42 401 664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73 803 803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6110250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wynik bieżący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291 774 985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207 310 720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244 441 193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26 760 884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452851"/>
                  </a:ext>
                </a:extLst>
              </a:tr>
              <a:tr h="149489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5471648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PRZYCHODY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251 892 320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242 443 365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8714064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kredyt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6029730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wolne środki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88 302 739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9459313"/>
                  </a:ext>
                </a:extLst>
              </a:tr>
              <a:tr h="149489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0521744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ROZCHODY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47 031 400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53 406 636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57 594 247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67 594 167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5682498"/>
                  </a:ext>
                </a:extLst>
              </a:tr>
              <a:tr h="180274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spłata długu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67 594 167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1191413"/>
                  </a:ext>
                </a:extLst>
              </a:tr>
              <a:tr h="274147">
                <a:tc>
                  <a:txBody>
                    <a:bodyPr/>
                    <a:lstStyle/>
                    <a:p>
                      <a:pPr algn="l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3612292"/>
                  </a:ext>
                </a:extLst>
              </a:tr>
              <a:tr h="19666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Kwota zadłużenia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1 060 427 580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1 124 795 655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1 067 201 408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096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431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0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4588806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36652" y="1500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Budżet Miasta 2022r.</a:t>
            </a:r>
            <a:endParaRPr lang="pl-PL" sz="1100" dirty="0">
              <a:cs typeface="Times New Roman" pitchFamily="18" charset="0"/>
            </a:endParaRPr>
          </a:p>
        </p:txBody>
      </p:sp>
      <p:graphicFrame>
        <p:nvGraphicFramePr>
          <p:cNvPr id="12" name="Wykres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6133569"/>
              </p:ext>
            </p:extLst>
          </p:nvPr>
        </p:nvGraphicFramePr>
        <p:xfrm>
          <a:off x="179513" y="599781"/>
          <a:ext cx="8856984" cy="362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51520" y="4299942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* Wartość 2021 nie uwzględnia </a:t>
            </a:r>
            <a:r>
              <a:rPr lang="pl-PL" sz="1200" b="1" i="1" dirty="0" smtClean="0"/>
              <a:t>jednorazowego</a:t>
            </a:r>
            <a:r>
              <a:rPr lang="pl-PL" sz="1200" i="1" dirty="0" smtClean="0"/>
              <a:t> wpływu rekompensaty, którą obiecał Rząd</a:t>
            </a:r>
            <a:endParaRPr lang="pl-PL" sz="1200" i="1" dirty="0"/>
          </a:p>
        </p:txBody>
      </p:sp>
    </p:spTree>
    <p:extLst>
      <p:ext uri="{BB962C8B-B14F-4D97-AF65-F5344CB8AC3E}">
        <p14:creationId xmlns:p14="http://schemas.microsoft.com/office/powerpoint/2010/main" xmlns="" val="11266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539552" y="5800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Budżet Bydgoszczy 2022r. 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059582"/>
            <a:ext cx="84249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pl-PL" sz="2400" dirty="0" smtClean="0"/>
              <a:t>Wysoka i rosnąca inflacja</a:t>
            </a:r>
          </a:p>
          <a:p>
            <a:pPr marL="342900" indent="-342900">
              <a:lnSpc>
                <a:spcPct val="150000"/>
              </a:lnSpc>
            </a:pPr>
            <a:r>
              <a:rPr lang="pl-PL" sz="2400" dirty="0" smtClean="0"/>
              <a:t>Rosnąca presja na wynagrodzenia</a:t>
            </a:r>
          </a:p>
          <a:p>
            <a:pPr marL="342900" indent="-342900">
              <a:lnSpc>
                <a:spcPct val="150000"/>
              </a:lnSpc>
            </a:pPr>
            <a:r>
              <a:rPr lang="pl-PL" sz="2400" dirty="0" smtClean="0"/>
              <a:t>Rosnące koszty kredytów</a:t>
            </a:r>
          </a:p>
          <a:p>
            <a:pPr marL="342900" indent="-342900">
              <a:lnSpc>
                <a:spcPct val="150000"/>
              </a:lnSpc>
            </a:pPr>
            <a:r>
              <a:rPr lang="pl-PL" sz="2400" dirty="0" smtClean="0"/>
              <a:t>Rosnące ceny energii</a:t>
            </a:r>
          </a:p>
          <a:p>
            <a:pPr marL="342900" indent="-342900">
              <a:lnSpc>
                <a:spcPct val="150000"/>
              </a:lnSpc>
            </a:pPr>
            <a:r>
              <a:rPr lang="pl-PL" sz="2400" dirty="0" smtClean="0"/>
              <a:t>Rosnące ceny paliw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W warunkach malejących dochodów</a:t>
            </a:r>
          </a:p>
          <a:p>
            <a:pPr marL="342900" indent="-342900">
              <a:buFont typeface="+mj-lt"/>
              <a:buAutoNum type="arabicPeriod" startAt="3"/>
            </a:pPr>
            <a:endParaRPr lang="pl-PL" sz="1600" dirty="0" smtClean="0"/>
          </a:p>
        </p:txBody>
      </p:sp>
      <p:sp>
        <p:nvSpPr>
          <p:cNvPr id="11" name="Prostokąt 10"/>
          <p:cNvSpPr/>
          <p:nvPr/>
        </p:nvSpPr>
        <p:spPr>
          <a:xfrm>
            <a:off x="467544" y="1347614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67544" y="1923678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67544" y="2427734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67544" y="3003798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67544" y="3579862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85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251520" y="58003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Budżet 2022r.  </a:t>
            </a:r>
          </a:p>
          <a:p>
            <a:r>
              <a:rPr lang="pl-PL" sz="2400" b="1" dirty="0" smtClean="0"/>
              <a:t>Zagrożenia na rok przyszły i lata następne</a:t>
            </a:r>
            <a:endParaRPr lang="pl-PL" sz="1200" b="1" dirty="0"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5536" y="101211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Brak pewności dochodów Miasta na rok 2023 i lata następne</a:t>
            </a:r>
          </a:p>
          <a:p>
            <a:pPr marL="342900" indent="-342900">
              <a:buAutoNum type="arabicPeriod"/>
            </a:pPr>
            <a:r>
              <a:rPr lang="pl-PL" dirty="0" smtClean="0"/>
              <a:t>Hiperinflacja - wzrost wydatków powyżej wartości planowanych </a:t>
            </a:r>
          </a:p>
          <a:p>
            <a:pPr marL="342900" indent="-342900">
              <a:buAutoNum type="arabicPeriod"/>
            </a:pPr>
            <a:r>
              <a:rPr lang="pl-PL" dirty="0" smtClean="0"/>
              <a:t>Wzrost wartości odsetek od kredytów.  </a:t>
            </a:r>
          </a:p>
          <a:p>
            <a:pPr marL="342900" indent="-342900">
              <a:buAutoNum type="arabicPeriod"/>
            </a:pPr>
            <a:r>
              <a:rPr lang="pl-PL" dirty="0" smtClean="0"/>
              <a:t>Presja na wzrost wynagrodzeń.</a:t>
            </a:r>
          </a:p>
          <a:p>
            <a:pPr marL="342900" indent="-342900">
              <a:buAutoNum type="arabicPeriod"/>
            </a:pPr>
            <a:r>
              <a:rPr lang="pl-PL" dirty="0" smtClean="0"/>
              <a:t>Brak szans w zakresie wzrostów dochodów – Minister Finansów wzrost PIT ponad jego prognozę odda nam w 2023 roku …. w ratach.</a:t>
            </a:r>
          </a:p>
          <a:p>
            <a:pPr marL="342900" indent="-342900">
              <a:buAutoNum type="arabicPeriod"/>
            </a:pPr>
            <a:r>
              <a:rPr lang="pl-PL" dirty="0" smtClean="0"/>
              <a:t>Źródła finansowania inwestycji ograniczone są do: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dirty="0" smtClean="0"/>
              <a:t>26,6 mln zł nadwyżki operacyjnej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dirty="0" smtClean="0"/>
              <a:t>dochodów z UE (ale problemem jest finansowanie wkładu własnego oraz czy te dochody będą)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dirty="0" smtClean="0"/>
              <a:t>Rządowe finansowanie „konkursowe” </a:t>
            </a:r>
            <a:r>
              <a:rPr lang="pl-PL" dirty="0" smtClean="0">
                <a:solidFill>
                  <a:srgbClr val="C00000"/>
                </a:solidFill>
              </a:rPr>
              <a:t>prawie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dla wszystkich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Zagrożenie braku pieniędzy na spłatę kredytu i płacenie za usługi dla mieszkańców </a:t>
            </a:r>
          </a:p>
          <a:p>
            <a:pPr marL="342900" indent="-342900">
              <a:buAutoNum type="arabicPeriod"/>
            </a:pPr>
            <a:r>
              <a:rPr lang="pl-PL" dirty="0" smtClean="0"/>
              <a:t>Brak możliwości ostrożnego planowania.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660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251520" y="58003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Budżet 2022r.  </a:t>
            </a:r>
          </a:p>
          <a:p>
            <a:r>
              <a:rPr lang="pl-PL" sz="2400" b="1" dirty="0" smtClean="0"/>
              <a:t>Zagrożenia na rok przyszły i lata następne</a:t>
            </a:r>
            <a:endParaRPr lang="pl-PL" sz="1200" b="1" dirty="0"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23528" y="1612863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Zagrożenie podstawowe:</a:t>
            </a:r>
          </a:p>
          <a:p>
            <a:endParaRPr lang="pl-PL" sz="2800" dirty="0"/>
          </a:p>
          <a:p>
            <a:r>
              <a:rPr lang="pl-PL" sz="2800" dirty="0" smtClean="0"/>
              <a:t>Brak jakiejkolwiek przewidywalności Rządu </a:t>
            </a:r>
            <a:br>
              <a:rPr lang="pl-PL" sz="2800" dirty="0" smtClean="0"/>
            </a:br>
            <a:r>
              <a:rPr lang="pl-PL" sz="2800" dirty="0" smtClean="0"/>
              <a:t>w zakresie finansów samorządów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17338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4588806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36652" y="1500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Budżet Miasta 2022r. 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627534"/>
            <a:ext cx="8172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Poziom nadwyżki operacyjnej </a:t>
            </a:r>
          </a:p>
          <a:p>
            <a:r>
              <a:rPr lang="pl-PL" b="1" dirty="0">
                <a:solidFill>
                  <a:srgbClr val="FF000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pl-PL" b="1" dirty="0">
                <a:solidFill>
                  <a:srgbClr val="FF0000"/>
                </a:solidFill>
              </a:rPr>
              <a:t>	</a:t>
            </a:r>
            <a:r>
              <a:rPr lang="pl-PL" b="1" dirty="0" smtClean="0">
                <a:solidFill>
                  <a:srgbClr val="FF0000"/>
                </a:solidFill>
              </a:rPr>
              <a:t>	</a:t>
            </a:r>
            <a:r>
              <a:rPr lang="pl-PL" b="1" dirty="0" smtClean="0">
                <a:solidFill>
                  <a:srgbClr val="C00000"/>
                </a:solidFill>
              </a:rPr>
              <a:t>spada</a:t>
            </a:r>
            <a:r>
              <a:rPr lang="pl-PL" b="1" dirty="0" smtClean="0">
                <a:solidFill>
                  <a:srgbClr val="FF0000"/>
                </a:solidFill>
              </a:rPr>
              <a:t> 	</a:t>
            </a:r>
            <a:r>
              <a:rPr lang="pl-PL" b="1" dirty="0" smtClean="0">
                <a:solidFill>
                  <a:srgbClr val="C00000"/>
                </a:solidFill>
              </a:rPr>
              <a:t>z 292 mln zł wykonania 2019 roku </a:t>
            </a:r>
          </a:p>
          <a:p>
            <a:r>
              <a:rPr lang="pl-PL" b="1" dirty="0">
                <a:solidFill>
                  <a:srgbClr val="C00000"/>
                </a:solidFill>
              </a:rPr>
              <a:t>	</a:t>
            </a:r>
            <a:r>
              <a:rPr lang="pl-PL" b="1" dirty="0" smtClean="0">
                <a:solidFill>
                  <a:srgbClr val="C00000"/>
                </a:solidFill>
              </a:rPr>
              <a:t>		do 27 mln zł planu na 2022 rok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		</a:t>
            </a:r>
          </a:p>
          <a:p>
            <a:r>
              <a:rPr lang="pl-PL" b="1" dirty="0">
                <a:solidFill>
                  <a:srgbClr val="C00000"/>
                </a:solidFill>
              </a:rPr>
              <a:t>		</a:t>
            </a:r>
            <a:r>
              <a:rPr lang="pl-PL" b="1" dirty="0" smtClean="0">
                <a:solidFill>
                  <a:srgbClr val="C00000"/>
                </a:solidFill>
              </a:rPr>
              <a:t>	czyli o 265 mln zł</a:t>
            </a:r>
          </a:p>
          <a:p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TYLE KAŻDEGO ROKU MAMY MNIEJ NA INWESTYCJE !!!</a:t>
            </a:r>
          </a:p>
          <a:p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 smtClean="0"/>
              <a:t>Pomimo ograniczania wydatków w: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Kulturze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Sporcie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Drogach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Konserwacja zabytków</a:t>
            </a:r>
          </a:p>
        </p:txBody>
      </p:sp>
    </p:spTree>
    <p:extLst>
      <p:ext uri="{BB962C8B-B14F-4D97-AF65-F5344CB8AC3E}">
        <p14:creationId xmlns:p14="http://schemas.microsoft.com/office/powerpoint/2010/main" xmlns="" val="35386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4588806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36652" y="1500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Budżet Miasta 2022r. 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987574"/>
            <a:ext cx="81729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Główne przyczyny zapaści finansów Bydgoszczy </a:t>
            </a:r>
          </a:p>
          <a:p>
            <a:r>
              <a:rPr lang="pl-PL" b="1" dirty="0">
                <a:solidFill>
                  <a:srgbClr val="C00000"/>
                </a:solidFill>
              </a:rPr>
              <a:t>	</a:t>
            </a:r>
            <a:r>
              <a:rPr lang="pl-PL" b="1" dirty="0" smtClean="0">
                <a:solidFill>
                  <a:srgbClr val="C00000"/>
                </a:solidFill>
              </a:rPr>
              <a:t>- spadku nadwyżki operacyjnej o 135 mln zł w 2022 r. </a:t>
            </a:r>
          </a:p>
          <a:p>
            <a:endParaRPr lang="pl-PL" b="1" dirty="0"/>
          </a:p>
          <a:p>
            <a:r>
              <a:rPr lang="pl-PL" sz="2000" b="1" dirty="0" smtClean="0"/>
              <a:t>Spadek dochodów z PIT w 2022 roku o 	  </a:t>
            </a:r>
            <a:r>
              <a:rPr lang="pl-PL" sz="2000" b="1" dirty="0" smtClean="0">
                <a:solidFill>
                  <a:srgbClr val="C00000"/>
                </a:solidFill>
              </a:rPr>
              <a:t>spadek o 84 mln zł</a:t>
            </a:r>
          </a:p>
          <a:p>
            <a:endParaRPr lang="pl-PL" b="1" dirty="0"/>
          </a:p>
          <a:p>
            <a:r>
              <a:rPr lang="pl-PL" b="1" dirty="0" smtClean="0"/>
              <a:t>Wzrost wydatków bieżących - przykłady:</a:t>
            </a:r>
          </a:p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Energia  					   </a:t>
            </a:r>
            <a:r>
              <a:rPr lang="pl-PL" b="1" dirty="0" smtClean="0">
                <a:solidFill>
                  <a:srgbClr val="C00000"/>
                </a:solidFill>
              </a:rPr>
              <a:t>wzrost o  17 mln zł</a:t>
            </a:r>
          </a:p>
          <a:p>
            <a:r>
              <a:rPr lang="pl-PL" b="1" dirty="0" smtClean="0"/>
              <a:t>Oświata 			   		   </a:t>
            </a:r>
            <a:r>
              <a:rPr lang="pl-PL" b="1" dirty="0" smtClean="0">
                <a:solidFill>
                  <a:srgbClr val="C00000"/>
                </a:solidFill>
              </a:rPr>
              <a:t>wzrost o  29 mln zł</a:t>
            </a:r>
          </a:p>
          <a:p>
            <a:r>
              <a:rPr lang="pl-PL" b="1" dirty="0" smtClean="0"/>
              <a:t>Transport publiczny			   </a:t>
            </a:r>
            <a:r>
              <a:rPr lang="pl-PL" b="1" dirty="0" smtClean="0">
                <a:solidFill>
                  <a:srgbClr val="C00000"/>
                </a:solidFill>
              </a:rPr>
              <a:t>wzrost o 6 mln zł</a:t>
            </a:r>
          </a:p>
          <a:p>
            <a:r>
              <a:rPr lang="pl-PL" b="1" dirty="0" smtClean="0"/>
              <a:t>Pomoc społeczna			   </a:t>
            </a:r>
            <a:r>
              <a:rPr lang="pl-PL" b="1" dirty="0"/>
              <a:t>	 </a:t>
            </a:r>
            <a:r>
              <a:rPr lang="pl-PL" b="1" dirty="0" smtClean="0"/>
              <a:t>  </a:t>
            </a:r>
            <a:r>
              <a:rPr lang="pl-PL" b="1" dirty="0" smtClean="0">
                <a:solidFill>
                  <a:srgbClr val="C00000"/>
                </a:solidFill>
              </a:rPr>
              <a:t>wzrost o 6 </a:t>
            </a:r>
            <a:r>
              <a:rPr lang="pl-PL" b="1" dirty="0">
                <a:solidFill>
                  <a:srgbClr val="C00000"/>
                </a:solidFill>
              </a:rPr>
              <a:t>mln zł</a:t>
            </a:r>
            <a:endParaRPr lang="pl-PL" dirty="0" smtClean="0">
              <a:solidFill>
                <a:srgbClr val="C00000"/>
              </a:solidFill>
            </a:endParaRP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4655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39552" y="2707055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„W ostatnich 6 latach dochody na wsi rosły szybciej niż w miastach. </a:t>
            </a:r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To jest kierunek, którym będziemy podążali”.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67544" y="3169300"/>
            <a:ext cx="86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b="1" dirty="0" smtClean="0">
                <a:cs typeface="Times New Roman" pitchFamily="18" charset="0"/>
              </a:rPr>
              <a:t>Polski Ład na Twitterze</a:t>
            </a:r>
            <a:r>
              <a:rPr lang="pl-PL" sz="1600" dirty="0" smtClean="0">
                <a:cs typeface="Times New Roman" pitchFamily="18" charset="0"/>
              </a:rPr>
              <a:t> l 21 października 2021 r.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67544" y="381737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„W 2022 r. żaden samorząd nie będzie miał mniejszych dochodów niż sam sobie prognozował.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br>
              <a:rPr lang="pl-PL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W kolejnych latach dochody samorządowe będą wyższe niż wynika to z prognoz samorządów”. </a:t>
            </a:r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31032" y="4465444"/>
            <a:ext cx="86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b="1" dirty="0" smtClean="0">
                <a:cs typeface="Times New Roman" pitchFamily="18" charset="0"/>
              </a:rPr>
              <a:t>Polski Ład na Twitterze</a:t>
            </a:r>
            <a:r>
              <a:rPr lang="pl-PL" sz="1600" dirty="0" smtClean="0">
                <a:cs typeface="Times New Roman" pitchFamily="18" charset="0"/>
              </a:rPr>
              <a:t> l 27 października 2021 r. 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1619672" y="4753476"/>
            <a:ext cx="734481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251520" y="2859782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179512" y="3961388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251520" y="1779662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39552" y="1657132"/>
            <a:ext cx="8532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„Minister Łukasz Schreiber: </a:t>
            </a:r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- Na Polskim Ładzie żaden samorząd nie tylko nie straci, ale zyska</a:t>
            </a:r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”.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467544" y="2067694"/>
            <a:ext cx="86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b="1" dirty="0" smtClean="0">
                <a:cs typeface="Times New Roman" pitchFamily="18" charset="0"/>
              </a:rPr>
              <a:t>„Express Bydgoski</a:t>
            </a:r>
            <a:r>
              <a:rPr lang="pl-PL" sz="1600" dirty="0" smtClean="0">
                <a:cs typeface="Times New Roman" pitchFamily="18" charset="0"/>
              </a:rPr>
              <a:t>” l 30 sierpnia 2021 r. </a:t>
            </a:r>
          </a:p>
        </p:txBody>
      </p:sp>
      <p:cxnSp>
        <p:nvCxnSpPr>
          <p:cNvPr id="25" name="Łącznik prosty 24"/>
          <p:cNvCxnSpPr/>
          <p:nvPr/>
        </p:nvCxnSpPr>
        <p:spPr>
          <a:xfrm>
            <a:off x="1691680" y="3507854"/>
            <a:ext cx="734481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1691680" y="2377212"/>
            <a:ext cx="734481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251520" y="555526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539552" y="41151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„Proszę porównać sobie budżet Bydgoszczy z czasów, jak rządziła Platforma, a jaki jest teraz podczas naszych rządów” </a:t>
            </a:r>
          </a:p>
        </p:txBody>
      </p:sp>
      <p:cxnSp>
        <p:nvCxnSpPr>
          <p:cNvPr id="28" name="Łącznik prosty 27"/>
          <p:cNvCxnSpPr/>
          <p:nvPr/>
        </p:nvCxnSpPr>
        <p:spPr>
          <a:xfrm>
            <a:off x="1691680" y="1275606"/>
            <a:ext cx="734481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467544" y="915566"/>
            <a:ext cx="86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b="1" dirty="0" smtClean="0">
                <a:cs typeface="Times New Roman" pitchFamily="18" charset="0"/>
              </a:rPr>
              <a:t>Poseł Tomasz Latos, „Gazeta Wyborcza Bydgoszcz</a:t>
            </a:r>
            <a:r>
              <a:rPr lang="pl-PL" sz="1600" dirty="0" smtClean="0">
                <a:cs typeface="Times New Roman" pitchFamily="18" charset="0"/>
              </a:rPr>
              <a:t>” l 22 maja 2021 r. </a:t>
            </a:r>
          </a:p>
        </p:txBody>
      </p:sp>
    </p:spTree>
    <p:extLst>
      <p:ext uri="{BB962C8B-B14F-4D97-AF65-F5344CB8AC3E}">
        <p14:creationId xmlns:p14="http://schemas.microsoft.com/office/powerpoint/2010/main" xmlns="" val="111627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216024" y="1851670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„Polski Ład to nie jest jednorazowe działanie - to wielki, ambitny i kompleksowy program inwestycji   strategicznych dla tysięcy gmin, miast, mniejszych miasteczek i wsi w całej Polsce. </a:t>
            </a:r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Wbrew temu, co </a:t>
            </a:r>
          </a:p>
          <a:p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twierdzą nasi przeciwnicy, samorządy nie stracą na Polskim Ładzie”.  </a:t>
            </a:r>
            <a:endParaRPr lang="pl-PL" sz="16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07504" y="2682667"/>
            <a:ext cx="86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b="1" dirty="0" smtClean="0">
                <a:cs typeface="Times New Roman" pitchFamily="18" charset="0"/>
              </a:rPr>
              <a:t>Premier Mateusz Morawiecki na Facebooku</a:t>
            </a:r>
            <a:r>
              <a:rPr lang="pl-PL" sz="1600" dirty="0" smtClean="0">
                <a:cs typeface="Times New Roman" pitchFamily="18" charset="0"/>
              </a:rPr>
              <a:t> l 3 listopada 2021 r.  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27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0" y="-20538"/>
            <a:ext cx="9144000" cy="12961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0" y="1234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cs typeface="Times New Roman" pitchFamily="18" charset="0"/>
              </a:rPr>
              <a:t>Programy rządowe dla Bydgoszczy, czyli jak </a:t>
            </a:r>
            <a:br>
              <a:rPr lang="pl-PL" sz="30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3000" b="1" dirty="0" smtClean="0">
                <a:solidFill>
                  <a:schemeClr val="bg1"/>
                </a:solidFill>
                <a:cs typeface="Times New Roman" pitchFamily="18" charset="0"/>
              </a:rPr>
              <a:t>za pieniądze bydgoszczan budują inni</a:t>
            </a:r>
            <a:endParaRPr lang="pl-PL" sz="3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323528" y="1636807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Rządowy Fundusz Inwestycji Lokalnych  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360040" y="2934112"/>
            <a:ext cx="464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Fundusz Dróg Samorządowych 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395536" y="3509015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Mosty dla Regionów  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-108520" y="4085079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Mieszkanie Plus   </a:t>
            </a:r>
          </a:p>
        </p:txBody>
      </p:sp>
      <p:sp>
        <p:nvSpPr>
          <p:cNvPr id="41" name="Prostokąt 40"/>
          <p:cNvSpPr/>
          <p:nvPr/>
        </p:nvSpPr>
        <p:spPr>
          <a:xfrm>
            <a:off x="3275856" y="1636807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srgbClr val="C00000"/>
                </a:solidFill>
                <a:cs typeface="Times New Roman" pitchFamily="18" charset="0"/>
              </a:rPr>
              <a:t>strata: 33 mln zł</a:t>
            </a:r>
          </a:p>
        </p:txBody>
      </p:sp>
      <p:sp>
        <p:nvSpPr>
          <p:cNvPr id="59" name="Prostokąt 58"/>
          <p:cNvSpPr/>
          <p:nvPr/>
        </p:nvSpPr>
        <p:spPr>
          <a:xfrm>
            <a:off x="5004048" y="2934112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C00000"/>
                </a:solidFill>
                <a:cs typeface="Times New Roman" pitchFamily="18" charset="0"/>
              </a:rPr>
              <a:t>0 (zero) zł dla miast wojewódzkich</a:t>
            </a:r>
          </a:p>
        </p:txBody>
      </p:sp>
      <p:sp>
        <p:nvSpPr>
          <p:cNvPr id="61" name="Prostokąt 60"/>
          <p:cNvSpPr/>
          <p:nvPr/>
        </p:nvSpPr>
        <p:spPr>
          <a:xfrm>
            <a:off x="5004048" y="3509015"/>
            <a:ext cx="4392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C00000"/>
                </a:solidFill>
                <a:cs typeface="Times New Roman" pitchFamily="18" charset="0"/>
              </a:rPr>
              <a:t>0 (zero) mostów dla Bydgoszczy</a:t>
            </a:r>
          </a:p>
        </p:txBody>
      </p:sp>
      <p:sp>
        <p:nvSpPr>
          <p:cNvPr id="63" name="Prostokąt 62"/>
          <p:cNvSpPr/>
          <p:nvPr/>
        </p:nvSpPr>
        <p:spPr>
          <a:xfrm>
            <a:off x="5004048" y="4085079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C00000"/>
                </a:solidFill>
                <a:cs typeface="Times New Roman" pitchFamily="18" charset="0"/>
              </a:rPr>
              <a:t>0 (zero) mieszkań dla Bydgoszczy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323528" y="2286040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Program Inwestycji Strategicznych 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3347864" y="2284879"/>
            <a:ext cx="54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solidFill>
                  <a:srgbClr val="C00000"/>
                </a:solidFill>
                <a:cs typeface="Times New Roman" pitchFamily="18" charset="0"/>
              </a:rPr>
              <a:t>strata: 195 mln zł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07504" y="1780823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07504" y="2428895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07504" y="3078128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07504" y="3653031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107504" y="4229095"/>
            <a:ext cx="144016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807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20538"/>
            <a:ext cx="9144000" cy="4588806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0" y="4677984"/>
            <a:ext cx="9180512" cy="486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" y="0"/>
            <a:ext cx="45719" cy="14710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" y="3111810"/>
            <a:ext cx="45719" cy="149163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2DC4070-43D7-41A6-82AD-44D3167DB4E9}"/>
              </a:ext>
            </a:extLst>
          </p:cNvPr>
          <p:cNvSpPr/>
          <p:nvPr/>
        </p:nvSpPr>
        <p:spPr>
          <a:xfrm>
            <a:off x="1" y="1545636"/>
            <a:ext cx="45719" cy="1458162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36652" y="1500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Budżet Miasta 2022r.</a:t>
            </a:r>
          </a:p>
          <a:p>
            <a:pPr algn="ctr"/>
            <a:r>
              <a:rPr lang="pl-PL" sz="3200" dirty="0" smtClean="0"/>
              <a:t>Inwestycje </a:t>
            </a:r>
            <a:endParaRPr lang="pl-PL" sz="1600" dirty="0"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350535"/>
            <a:ext cx="8172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Zasady tworzenia budżetu zakładały:</a:t>
            </a:r>
          </a:p>
          <a:p>
            <a:endParaRPr lang="pl-PL" b="1" dirty="0" smtClean="0"/>
          </a:p>
          <a:p>
            <a:pPr marL="285750" indent="-285750">
              <a:buFontTx/>
              <a:buChar char="-"/>
            </a:pPr>
            <a:r>
              <a:rPr lang="pl-PL" b="1" dirty="0" smtClean="0">
                <a:solidFill>
                  <a:srgbClr val="C00000"/>
                </a:solidFill>
              </a:rPr>
              <a:t>Wyłącznie kontynuacja wcześniej rozpoczętych procesów inwestycyjnych</a:t>
            </a:r>
          </a:p>
          <a:p>
            <a:pPr marL="285750" indent="-285750">
              <a:buFontTx/>
              <a:buChar char="-"/>
            </a:pPr>
            <a:r>
              <a:rPr lang="pl-PL" b="1" dirty="0" smtClean="0">
                <a:solidFill>
                  <a:srgbClr val="0070C0"/>
                </a:solidFill>
              </a:rPr>
              <a:t>Program </a:t>
            </a:r>
            <a:r>
              <a:rPr lang="pl-PL" b="1" dirty="0" smtClean="0"/>
              <a:t>inwestycji bliskich mieszkańcom – bez zmian; w tym m.in.:</a:t>
            </a:r>
          </a:p>
          <a:p>
            <a:pPr marL="742950" lvl="1" indent="-285750">
              <a:buFontTx/>
              <a:buChar char="-"/>
            </a:pPr>
            <a:r>
              <a:rPr lang="pl-PL" b="1" dirty="0" smtClean="0"/>
              <a:t>Bydgoski Budżet Obywatelski</a:t>
            </a:r>
          </a:p>
          <a:p>
            <a:pPr marL="742950" lvl="1" indent="-285750">
              <a:buFontTx/>
              <a:buChar char="-"/>
            </a:pPr>
            <a:r>
              <a:rPr lang="pl-PL" b="1" dirty="0" smtClean="0"/>
              <a:t>Program 25/75</a:t>
            </a:r>
          </a:p>
          <a:p>
            <a:pPr marL="742950" lvl="1" indent="-285750">
              <a:buFontTx/>
              <a:buChar char="-"/>
            </a:pPr>
            <a:r>
              <a:rPr lang="pl-PL" b="1" dirty="0" smtClean="0"/>
              <a:t>Utwardzanie dróg gruntowych</a:t>
            </a:r>
          </a:p>
          <a:p>
            <a:pPr marL="742950" lvl="1" indent="-285750">
              <a:buFontTx/>
              <a:buChar char="-"/>
            </a:pPr>
            <a:r>
              <a:rPr lang="pl-PL" b="1" dirty="0" smtClean="0"/>
              <a:t>Drogi ażurowe</a:t>
            </a:r>
          </a:p>
          <a:p>
            <a:pPr marL="742950" lvl="1" indent="-285750">
              <a:buFontTx/>
              <a:buChar char="-"/>
            </a:pPr>
            <a:r>
              <a:rPr lang="pl-PL" b="1" dirty="0" smtClean="0"/>
              <a:t>Drogi rowerowe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7195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konskil\Desktop\BI nowa plan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491880" y="-20538"/>
            <a:ext cx="5652120" cy="5164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1" name="Obraz 10" descr="220118672_4396566550382605_17658197253916108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128133"/>
            <a:ext cx="5184576" cy="3891889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3491880" y="93861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Przykładowe kluczowe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kontynuowane inwestycje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496" y="2028785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Rozbudowa ul. Kujawskiej </a:t>
            </a:r>
          </a:p>
          <a:p>
            <a:r>
              <a:rPr lang="pl-PL" sz="2400" b="1" dirty="0" smtClean="0"/>
              <a:t>i tramwaj na Babią Wieś</a:t>
            </a:r>
            <a:endParaRPr lang="pl-PL" sz="2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88032" y="237877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Budżet Miasta 2022r.                </a:t>
            </a:r>
            <a:endParaRPr lang="pl-PL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840</Words>
  <Application>Microsoft Office PowerPoint</Application>
  <PresentationFormat>Pokaz na ekranie (16:9)</PresentationFormat>
  <Paragraphs>244</Paragraphs>
  <Slides>22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Wzrost PIT Bydgoszczy     - 2015 w porównaniu do 2010r.: 130%   tj. o   89 mln zł          - 2020 w porównaniu do 2015r.: 132%   tj. o 125 mln zł    - pw 2021 w porównaniu do 2020r.:    112%   tj. o   60 mln zł      Wzrost CIT Bydgoszczy     - 2015 w porównaniu do 2010r.: 150%  tj. o   10 mln zł     - 2020 w porównaniu do 2015r.: 134%  tj. o   10 mln zł    - pw 2021 w porównaniu do 2020r.:    121% tj. o    8 mln zł 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Michał Sitarek</dc:creator>
  <cp:lastModifiedBy>sitarekm</cp:lastModifiedBy>
  <cp:revision>4</cp:revision>
  <cp:lastPrinted>2021-11-08T13:17:58Z</cp:lastPrinted>
  <dcterms:created xsi:type="dcterms:W3CDTF">2013-04-22T11:05:30Z</dcterms:created>
  <dcterms:modified xsi:type="dcterms:W3CDTF">2021-11-09T12:18:23Z</dcterms:modified>
</cp:coreProperties>
</file>