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2" r:id="rId2"/>
    <p:sldId id="276" r:id="rId3"/>
    <p:sldId id="290" r:id="rId4"/>
    <p:sldId id="294" r:id="rId5"/>
    <p:sldId id="292" r:id="rId6"/>
    <p:sldId id="296" r:id="rId7"/>
    <p:sldId id="289" r:id="rId8"/>
    <p:sldId id="286" r:id="rId9"/>
    <p:sldId id="287" r:id="rId10"/>
    <p:sldId id="285" r:id="rId11"/>
    <p:sldId id="277" r:id="rId12"/>
    <p:sldId id="284" r:id="rId13"/>
    <p:sldId id="283" r:id="rId14"/>
    <p:sldId id="288" r:id="rId15"/>
    <p:sldId id="280" r:id="rId16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6D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91" autoAdjust="0"/>
    <p:restoredTop sz="94643" autoAdjust="0"/>
  </p:normalViewPr>
  <p:slideViewPr>
    <p:cSldViewPr>
      <p:cViewPr varScale="1">
        <p:scale>
          <a:sx n="125" d="100"/>
          <a:sy n="125" d="100"/>
        </p:scale>
        <p:origin x="86" y="355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8E9CD-A465-41AE-A029-3537089CE6D5}" type="datetimeFigureOut">
              <a:rPr lang="pl-PL" smtClean="0"/>
              <a:pPr/>
              <a:t>03.11.2021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832D6-D91C-491B-84EB-EC9B3CAA1FB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3279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2701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4406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365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6358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619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663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1677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243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2508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6780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14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2465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310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03.11.2021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03.11.2021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03.11.2021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03.11.2021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03.11.2021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03.11.2021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03.11.2021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03.11.2021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03.11.2021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03.11.2021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03.11.2021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B150-7D9E-4F5F-8424-7EA39B79FF90}" type="datetimeFigureOut">
              <a:rPr lang="pl-PL" smtClean="0"/>
              <a:pPr/>
              <a:t>03.11.2021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Briefing_prasow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0" t="9800" r="1022" b="9001"/>
          <a:stretch/>
        </p:blipFill>
        <p:spPr>
          <a:xfrm>
            <a:off x="179512" y="627534"/>
            <a:ext cx="6048672" cy="4176464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6228184" y="1053772"/>
            <a:ext cx="32024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Model 2</a:t>
            </a:r>
            <a:r>
              <a:rPr lang="pl-PL" sz="3000" b="1" dirty="0">
                <a:cs typeface="Times New Roman" pitchFamily="18" charset="0"/>
              </a:rPr>
              <a:t/>
            </a:r>
            <a:br>
              <a:rPr lang="pl-PL" sz="3000" b="1" dirty="0">
                <a:cs typeface="Times New Roman" pitchFamily="18" charset="0"/>
              </a:rPr>
            </a:br>
            <a:r>
              <a:rPr lang="pl-PL" sz="3000" dirty="0">
                <a:cs typeface="Times New Roman" pitchFamily="18" charset="0"/>
              </a:rPr>
              <a:t>w rejonie </a:t>
            </a:r>
            <a:br>
              <a:rPr lang="pl-PL" sz="3000" dirty="0">
                <a:cs typeface="Times New Roman" pitchFamily="18" charset="0"/>
              </a:rPr>
            </a:br>
            <a:r>
              <a:rPr lang="pl-PL" sz="3000" dirty="0">
                <a:cs typeface="Times New Roman" pitchFamily="18" charset="0"/>
              </a:rPr>
              <a:t>ul. Chłopickiego,</a:t>
            </a:r>
          </a:p>
          <a:p>
            <a:r>
              <a:rPr lang="pl-PL" sz="3000" dirty="0">
                <a:cs typeface="Times New Roman" pitchFamily="18" charset="0"/>
              </a:rPr>
              <a:t>z pasami TRAM-BUS, </a:t>
            </a:r>
            <a:br>
              <a:rPr lang="pl-PL" sz="3000" dirty="0">
                <a:cs typeface="Times New Roman" pitchFamily="18" charset="0"/>
              </a:rPr>
            </a:br>
            <a:r>
              <a:rPr lang="pl-PL" sz="3000" dirty="0">
                <a:cs typeface="Times New Roman" pitchFamily="18" charset="0"/>
              </a:rPr>
              <a:t>z drogą rowerową wzdłuż Kanału.</a:t>
            </a:r>
          </a:p>
          <a:p>
            <a:r>
              <a:rPr lang="pl-PL" sz="1500" dirty="0">
                <a:cs typeface="Times New Roman" pitchFamily="18" charset="0"/>
              </a:rPr>
              <a:t/>
            </a:r>
            <a:br>
              <a:rPr lang="pl-PL" sz="1500" dirty="0">
                <a:cs typeface="Times New Roman" pitchFamily="18" charset="0"/>
              </a:rPr>
            </a:br>
            <a:endParaRPr lang="pl-PL" sz="1500" dirty="0">
              <a:cs typeface="Times New Roman" pitchFamily="18" charset="0"/>
            </a:endParaRPr>
          </a:p>
          <a:p>
            <a:pPr algn="ctr"/>
            <a:endParaRPr lang="pl-PL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9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12" y="17166"/>
            <a:ext cx="9144000" cy="51435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467544" y="1172818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Droga rowerowa wzdłuż Kanału</a:t>
            </a:r>
            <a:r>
              <a:rPr lang="pl-PL" sz="3000" b="1" dirty="0">
                <a:cs typeface="Times New Roman" pitchFamily="18" charset="0"/>
              </a:rPr>
              <a:t/>
            </a:r>
            <a:br>
              <a:rPr lang="pl-PL" sz="3000" b="1" dirty="0">
                <a:cs typeface="Times New Roman" pitchFamily="18" charset="0"/>
              </a:rPr>
            </a:br>
            <a:r>
              <a:rPr lang="pl-PL" sz="3000" dirty="0">
                <a:cs typeface="Times New Roman" pitchFamily="18" charset="0"/>
              </a:rPr>
              <a:t>w modelu 1 i 2</a:t>
            </a:r>
          </a:p>
          <a:p>
            <a:r>
              <a:rPr lang="pl-PL" sz="1500" dirty="0">
                <a:cs typeface="Times New Roman" pitchFamily="18" charset="0"/>
              </a:rPr>
              <a:t/>
            </a:r>
            <a:br>
              <a:rPr lang="pl-PL" sz="1500" dirty="0">
                <a:cs typeface="Times New Roman" pitchFamily="18" charset="0"/>
              </a:rPr>
            </a:br>
            <a:endParaRPr lang="pl-PL" sz="1500" dirty="0">
              <a:cs typeface="Times New Roman" pitchFamily="18" charset="0"/>
            </a:endParaRPr>
          </a:p>
          <a:p>
            <a:pPr algn="ctr"/>
            <a:endParaRPr lang="pl-PL" sz="2000" dirty="0">
              <a:cs typeface="Times New Roman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33201" r="2960" b="36000"/>
          <a:stretch/>
        </p:blipFill>
        <p:spPr>
          <a:xfrm>
            <a:off x="467544" y="2427734"/>
            <a:ext cx="8378668" cy="198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3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983" y="0"/>
            <a:ext cx="9144000" cy="51435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467544" y="1172818"/>
            <a:ext cx="5760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cs typeface="Times New Roman" pitchFamily="18" charset="0"/>
              </a:rPr>
              <a:t/>
            </a:r>
            <a:br>
              <a:rPr lang="pl-PL" sz="1500" dirty="0">
                <a:cs typeface="Times New Roman" pitchFamily="18" charset="0"/>
              </a:rPr>
            </a:br>
            <a:endParaRPr lang="pl-PL" sz="1500" dirty="0">
              <a:cs typeface="Times New Roman" pitchFamily="18" charset="0"/>
            </a:endParaRPr>
          </a:p>
          <a:p>
            <a:pPr algn="ctr"/>
            <a:endParaRPr lang="pl-PL" sz="2000" dirty="0">
              <a:cs typeface="Times New Roman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2" t="13601" r="8841" b="8000"/>
          <a:stretch/>
        </p:blipFill>
        <p:spPr>
          <a:xfrm>
            <a:off x="232856" y="412648"/>
            <a:ext cx="6211352" cy="4190792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6462872" y="988151"/>
            <a:ext cx="32024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Model 3</a:t>
            </a:r>
            <a:r>
              <a:rPr lang="pl-PL" sz="3000" b="1" dirty="0">
                <a:cs typeface="Times New Roman" pitchFamily="18" charset="0"/>
              </a:rPr>
              <a:t/>
            </a:r>
            <a:br>
              <a:rPr lang="pl-PL" sz="3000" b="1" dirty="0">
                <a:cs typeface="Times New Roman" pitchFamily="18" charset="0"/>
              </a:rPr>
            </a:br>
            <a:r>
              <a:rPr lang="pl-PL" sz="3000" dirty="0">
                <a:cs typeface="Times New Roman" pitchFamily="18" charset="0"/>
              </a:rPr>
              <a:t>w rejonie </a:t>
            </a:r>
            <a:br>
              <a:rPr lang="pl-PL" sz="3000" dirty="0">
                <a:cs typeface="Times New Roman" pitchFamily="18" charset="0"/>
              </a:rPr>
            </a:br>
            <a:r>
              <a:rPr lang="pl-PL" sz="3000" dirty="0">
                <a:cs typeface="Times New Roman" pitchFamily="18" charset="0"/>
              </a:rPr>
              <a:t>ul. Chłopickiego,</a:t>
            </a:r>
          </a:p>
          <a:p>
            <a:r>
              <a:rPr lang="pl-PL" sz="3000" dirty="0">
                <a:cs typeface="Times New Roman" pitchFamily="18" charset="0"/>
              </a:rPr>
              <a:t>Z obustronnymi drogami rowerowymi.</a:t>
            </a:r>
          </a:p>
          <a:p>
            <a:r>
              <a:rPr lang="pl-PL" sz="1500" dirty="0">
                <a:cs typeface="Times New Roman" pitchFamily="18" charset="0"/>
              </a:rPr>
              <a:t/>
            </a:r>
            <a:br>
              <a:rPr lang="pl-PL" sz="1500" dirty="0">
                <a:cs typeface="Times New Roman" pitchFamily="18" charset="0"/>
              </a:rPr>
            </a:br>
            <a:endParaRPr lang="pl-PL" sz="1500" dirty="0">
              <a:cs typeface="Times New Roman" pitchFamily="18" charset="0"/>
            </a:endParaRPr>
          </a:p>
          <a:p>
            <a:pPr algn="ctr"/>
            <a:endParaRPr lang="pl-PL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68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8" y="0"/>
            <a:ext cx="9144000" cy="51435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210745" y="55236"/>
            <a:ext cx="79122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Model 3</a:t>
            </a:r>
            <a:r>
              <a:rPr lang="pl-PL" sz="3000" b="1" dirty="0">
                <a:cs typeface="Times New Roman" pitchFamily="18" charset="0"/>
              </a:rPr>
              <a:t/>
            </a:r>
            <a:br>
              <a:rPr lang="pl-PL" sz="3000" b="1" dirty="0">
                <a:cs typeface="Times New Roman" pitchFamily="18" charset="0"/>
              </a:rPr>
            </a:br>
            <a:r>
              <a:rPr lang="pl-PL" sz="3000" dirty="0">
                <a:cs typeface="Times New Roman" pitchFamily="18" charset="0"/>
              </a:rPr>
              <a:t>pomiędzy Wrocławską a rondem Grunwaldzkim,</a:t>
            </a:r>
          </a:p>
          <a:p>
            <a:r>
              <a:rPr lang="pl-PL" sz="3000" dirty="0">
                <a:cs typeface="Times New Roman" pitchFamily="18" charset="0"/>
              </a:rPr>
              <a:t>Z obustronnymi drogami rowerowymi.</a:t>
            </a:r>
          </a:p>
          <a:p>
            <a:r>
              <a:rPr lang="pl-PL" sz="1500" dirty="0">
                <a:cs typeface="Times New Roman" pitchFamily="18" charset="0"/>
              </a:rPr>
              <a:t/>
            </a:r>
            <a:br>
              <a:rPr lang="pl-PL" sz="1500" dirty="0">
                <a:cs typeface="Times New Roman" pitchFamily="18" charset="0"/>
              </a:rPr>
            </a:br>
            <a:endParaRPr lang="pl-PL" sz="1500" dirty="0">
              <a:cs typeface="Times New Roman" pitchFamily="18" charset="0"/>
            </a:endParaRPr>
          </a:p>
          <a:p>
            <a:pPr algn="ctr"/>
            <a:endParaRPr lang="pl-PL" sz="2000" dirty="0">
              <a:cs typeface="Times New Roman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1" b="19200"/>
          <a:stretch/>
        </p:blipFill>
        <p:spPr>
          <a:xfrm>
            <a:off x="170942" y="1758408"/>
            <a:ext cx="8856984" cy="33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47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8" y="0"/>
            <a:ext cx="9144000" cy="51435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548178" y="422655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Przekrój wspólny</a:t>
            </a:r>
            <a:r>
              <a:rPr lang="pl-PL" sz="3000" b="1" dirty="0">
                <a:cs typeface="Times New Roman" pitchFamily="18" charset="0"/>
              </a:rPr>
              <a:t/>
            </a:r>
            <a:br>
              <a:rPr lang="pl-PL" sz="3000" b="1" dirty="0">
                <a:cs typeface="Times New Roman" pitchFamily="18" charset="0"/>
              </a:rPr>
            </a:br>
            <a:r>
              <a:rPr lang="pl-PL" sz="3000" dirty="0">
                <a:cs typeface="Times New Roman" pitchFamily="18" charset="0"/>
              </a:rPr>
              <a:t>między ul. Nasypową a Słoneczną</a:t>
            </a:r>
          </a:p>
          <a:p>
            <a:r>
              <a:rPr lang="pl-PL" sz="1500" dirty="0">
                <a:cs typeface="Times New Roman" pitchFamily="18" charset="0"/>
              </a:rPr>
              <a:t/>
            </a:r>
            <a:br>
              <a:rPr lang="pl-PL" sz="1500" dirty="0">
                <a:cs typeface="Times New Roman" pitchFamily="18" charset="0"/>
              </a:rPr>
            </a:br>
            <a:endParaRPr lang="pl-PL" sz="1500" dirty="0">
              <a:cs typeface="Times New Roman" pitchFamily="18" charset="0"/>
            </a:endParaRPr>
          </a:p>
          <a:p>
            <a:pPr algn="ctr"/>
            <a:endParaRPr lang="pl-PL" sz="2000" dirty="0">
              <a:cs typeface="Times New Roman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36000" r="1980" b="20600"/>
          <a:stretch/>
        </p:blipFill>
        <p:spPr>
          <a:xfrm>
            <a:off x="395536" y="1796378"/>
            <a:ext cx="8568952" cy="271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7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8" y="-20538"/>
            <a:ext cx="9144000" cy="51435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588108" y="1741914"/>
            <a:ext cx="79845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www.bydgoszcz.pl/nakielska</a:t>
            </a:r>
            <a:r>
              <a:rPr lang="pl-PL" sz="3000" b="1" dirty="0">
                <a:cs typeface="Times New Roman" pitchFamily="18" charset="0"/>
              </a:rPr>
              <a:t/>
            </a:r>
            <a:br>
              <a:rPr lang="pl-PL" sz="3000" b="1" dirty="0">
                <a:cs typeface="Times New Roman" pitchFamily="18" charset="0"/>
              </a:rPr>
            </a:br>
            <a:r>
              <a:rPr lang="pl-PL" sz="3000" b="1" dirty="0">
                <a:cs typeface="Times New Roman" pitchFamily="18" charset="0"/>
              </a:rPr>
              <a:t/>
            </a:r>
            <a:br>
              <a:rPr lang="pl-PL" sz="3000" b="1" dirty="0">
                <a:cs typeface="Times New Roman" pitchFamily="18" charset="0"/>
              </a:rPr>
            </a:br>
            <a:r>
              <a:rPr lang="pl-PL" sz="3000" b="1" dirty="0">
                <a:cs typeface="Times New Roman" pitchFamily="18" charset="0"/>
              </a:rPr>
              <a:t>Termin konsultacji: </a:t>
            </a:r>
            <a:r>
              <a:rPr lang="pl-PL" sz="3000" dirty="0">
                <a:cs typeface="Times New Roman" pitchFamily="18" charset="0"/>
              </a:rPr>
              <a:t>10 listopada – 20 grudnia</a:t>
            </a:r>
          </a:p>
          <a:p>
            <a:r>
              <a:rPr lang="pl-PL" sz="1500" dirty="0">
                <a:cs typeface="Times New Roman" pitchFamily="18" charset="0"/>
              </a:rPr>
              <a:t/>
            </a:r>
            <a:br>
              <a:rPr lang="pl-PL" sz="1500" dirty="0">
                <a:cs typeface="Times New Roman" pitchFamily="18" charset="0"/>
              </a:rPr>
            </a:br>
            <a:endParaRPr lang="pl-PL" sz="1500" dirty="0">
              <a:cs typeface="Times New Roman" pitchFamily="18" charset="0"/>
            </a:endParaRPr>
          </a:p>
          <a:p>
            <a:pPr algn="ctr"/>
            <a:endParaRPr lang="pl-PL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4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683568" y="555526"/>
            <a:ext cx="7272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Nakielska w odcinkach:</a:t>
            </a:r>
          </a:p>
          <a:p>
            <a:r>
              <a:rPr lang="pl-PL" sz="2400" dirty="0">
                <a:cs typeface="Times New Roman" pitchFamily="18" charset="0"/>
              </a:rPr>
              <a:t>• Odcinek </a:t>
            </a:r>
            <a:r>
              <a:rPr lang="pl-PL" sz="2400" b="1" dirty="0">
                <a:cs typeface="Times New Roman" pitchFamily="18" charset="0"/>
              </a:rPr>
              <a:t>Łochowska – Bronikowskiego:</a:t>
            </a:r>
            <a:r>
              <a:rPr lang="pl-PL" sz="2400" dirty="0">
                <a:cs typeface="Times New Roman" pitchFamily="18" charset="0"/>
              </a:rPr>
              <a:t> </a:t>
            </a:r>
            <a:br>
              <a:rPr lang="pl-PL" sz="2400" dirty="0">
                <a:cs typeface="Times New Roman" pitchFamily="18" charset="0"/>
              </a:rPr>
            </a:br>
            <a:r>
              <a:rPr lang="pl-PL" sz="2400" dirty="0">
                <a:cs typeface="Times New Roman" pitchFamily="18" charset="0"/>
              </a:rPr>
              <a:t>odbyły się już konsultacje, trwają prace związane z opracowaniem koncepcji programowo-przestrzennej, </a:t>
            </a:r>
          </a:p>
          <a:p>
            <a:r>
              <a:rPr lang="pl-PL" sz="2400" dirty="0">
                <a:cs typeface="Times New Roman" pitchFamily="18" charset="0"/>
              </a:rPr>
              <a:t>• Odcinek </a:t>
            </a:r>
            <a:r>
              <a:rPr lang="pl-PL" sz="2400" b="1" dirty="0">
                <a:cs typeface="Times New Roman" pitchFamily="18" charset="0"/>
              </a:rPr>
              <a:t>Nasypowa – wiadukt kolejowy:</a:t>
            </a:r>
            <a:r>
              <a:rPr lang="pl-PL" sz="2400" dirty="0">
                <a:cs typeface="Times New Roman" pitchFamily="18" charset="0"/>
              </a:rPr>
              <a:t> </a:t>
            </a:r>
            <a:br>
              <a:rPr lang="pl-PL" sz="2400" dirty="0">
                <a:cs typeface="Times New Roman" pitchFamily="18" charset="0"/>
              </a:rPr>
            </a:br>
            <a:r>
              <a:rPr lang="pl-PL" sz="2400" dirty="0">
                <a:cs typeface="Times New Roman" pitchFamily="18" charset="0"/>
              </a:rPr>
              <a:t>opracowano koncepcję programowo-przestrzenną,              10 listopada rozpoczynamy konsultacje społeczne.</a:t>
            </a:r>
          </a:p>
          <a:p>
            <a:r>
              <a:rPr lang="pl-PL" sz="2400" dirty="0">
                <a:cs typeface="Times New Roman" pitchFamily="18" charset="0"/>
              </a:rPr>
              <a:t>• Odcinek </a:t>
            </a:r>
            <a:r>
              <a:rPr lang="pl-PL" sz="2400" b="1" dirty="0">
                <a:cs typeface="Times New Roman" pitchFamily="18" charset="0"/>
              </a:rPr>
              <a:t>rondo Grunwaldzkie – Nasypowa:</a:t>
            </a:r>
          </a:p>
          <a:p>
            <a:r>
              <a:rPr lang="pl-PL" sz="2400" dirty="0">
                <a:cs typeface="Times New Roman" pitchFamily="18" charset="0"/>
              </a:rPr>
              <a:t>Opracowano warianty przekrojów poprzecznych ulicy,</a:t>
            </a:r>
          </a:p>
          <a:p>
            <a:r>
              <a:rPr lang="pl-PL" sz="2400" dirty="0">
                <a:cs typeface="Times New Roman" pitchFamily="18" charset="0"/>
              </a:rPr>
              <a:t>10 listopada rozpoczynamy konsultacje społeczne.</a:t>
            </a:r>
          </a:p>
          <a:p>
            <a:endParaRPr lang="pl-PL" sz="3000" dirty="0">
              <a:cs typeface="Times New Roman" pitchFamily="18" charset="0"/>
            </a:endParaRPr>
          </a:p>
          <a:p>
            <a:r>
              <a:rPr lang="pl-PL" sz="1500" dirty="0">
                <a:cs typeface="Times New Roman" pitchFamily="18" charset="0"/>
              </a:rPr>
              <a:t/>
            </a:r>
            <a:br>
              <a:rPr lang="pl-PL" sz="1500" dirty="0">
                <a:cs typeface="Times New Roman" pitchFamily="18" charset="0"/>
              </a:rPr>
            </a:br>
            <a:endParaRPr lang="pl-PL" sz="1500" dirty="0">
              <a:cs typeface="Times New Roman" pitchFamily="18" charset="0"/>
            </a:endParaRPr>
          </a:p>
          <a:p>
            <a:pPr algn="ctr"/>
            <a:endParaRPr lang="pl-PL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3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683568" y="1218984"/>
            <a:ext cx="7596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Nakielska ważna dla mieszkańców</a:t>
            </a:r>
            <a:r>
              <a:rPr lang="pl-PL" sz="3000" b="1" dirty="0">
                <a:cs typeface="Times New Roman" pitchFamily="18" charset="0"/>
              </a:rPr>
              <a:t/>
            </a:r>
            <a:br>
              <a:rPr lang="pl-PL" sz="3000" b="1" dirty="0">
                <a:cs typeface="Times New Roman" pitchFamily="18" charset="0"/>
              </a:rPr>
            </a:br>
            <a:endParaRPr lang="pl-PL" sz="3000" b="1" dirty="0">
              <a:cs typeface="Times New Roman" pitchFamily="18" charset="0"/>
            </a:endParaRPr>
          </a:p>
          <a:p>
            <a:r>
              <a:rPr lang="pl-PL" sz="2400" dirty="0">
                <a:cs typeface="Times New Roman" pitchFamily="18" charset="0"/>
              </a:rPr>
              <a:t>2. miejsce (4680 głosów) podczas konsultacji społecznych </a:t>
            </a:r>
            <a:r>
              <a:rPr lang="pl-PL" sz="2400" dirty="0" err="1">
                <a:cs typeface="Times New Roman" pitchFamily="18" charset="0"/>
              </a:rPr>
              <a:t>ws</a:t>
            </a:r>
            <a:r>
              <a:rPr lang="pl-PL" sz="2400" dirty="0">
                <a:cs typeface="Times New Roman" pitchFamily="18" charset="0"/>
              </a:rPr>
              <a:t>. kolejności realizacji miejskich inwestycji. </a:t>
            </a:r>
            <a:endParaRPr lang="pl-PL" sz="3000" dirty="0">
              <a:cs typeface="Times New Roman" pitchFamily="18" charset="0"/>
            </a:endParaRPr>
          </a:p>
          <a:p>
            <a:r>
              <a:rPr lang="pl-PL" sz="1500" dirty="0">
                <a:cs typeface="Times New Roman" pitchFamily="18" charset="0"/>
              </a:rPr>
              <a:t/>
            </a:r>
            <a:br>
              <a:rPr lang="pl-PL" sz="1500" dirty="0">
                <a:cs typeface="Times New Roman" pitchFamily="18" charset="0"/>
              </a:rPr>
            </a:br>
            <a:endParaRPr lang="pl-PL" sz="1500" dirty="0">
              <a:cs typeface="Times New Roman" pitchFamily="18" charset="0"/>
            </a:endParaRPr>
          </a:p>
          <a:p>
            <a:pPr algn="ctr"/>
            <a:endParaRPr lang="pl-PL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683568" y="1218984"/>
            <a:ext cx="80648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Odcinek Nasypowa – wiadukt kolejowy</a:t>
            </a:r>
            <a:r>
              <a:rPr lang="pl-PL" sz="3000" b="1" dirty="0">
                <a:cs typeface="Times New Roman" pitchFamily="18" charset="0"/>
              </a:rPr>
              <a:t/>
            </a:r>
            <a:br>
              <a:rPr lang="pl-PL" sz="3000" b="1" dirty="0">
                <a:cs typeface="Times New Roman" pitchFamily="18" charset="0"/>
              </a:rPr>
            </a:br>
            <a:endParaRPr lang="pl-PL" sz="3000" b="1" dirty="0">
              <a:cs typeface="Times New Roman" pitchFamily="18" charset="0"/>
            </a:endParaRPr>
          </a:p>
          <a:p>
            <a:r>
              <a:rPr lang="pl-PL" sz="2400" dirty="0">
                <a:cs typeface="Times New Roman" pitchFamily="18" charset="0"/>
              </a:rPr>
              <a:t>Koncepcja zakłada m.in. niezbędne poszerzenie jezdni, rozbudowę linii tramwajowej do układu dwutorowego, wykonanie chodników, ścieżek rowerowych i przystanków komunikacji miejskiej. </a:t>
            </a:r>
          </a:p>
          <a:p>
            <a:r>
              <a:rPr lang="pl-PL" sz="2400" dirty="0">
                <a:cs typeface="Times New Roman" pitchFamily="18" charset="0"/>
              </a:rPr>
              <a:t>Nie przewiduje się wyburzeń sąsiadującej z ulicą zabudowy.</a:t>
            </a:r>
          </a:p>
          <a:p>
            <a:endParaRPr lang="pl-PL" sz="3000" dirty="0">
              <a:cs typeface="Times New Roman" pitchFamily="18" charset="0"/>
            </a:endParaRPr>
          </a:p>
          <a:p>
            <a:r>
              <a:rPr lang="pl-PL" sz="1500" dirty="0">
                <a:cs typeface="Times New Roman" pitchFamily="18" charset="0"/>
              </a:rPr>
              <a:t/>
            </a:r>
            <a:br>
              <a:rPr lang="pl-PL" sz="1500" dirty="0">
                <a:cs typeface="Times New Roman" pitchFamily="18" charset="0"/>
              </a:rPr>
            </a:br>
            <a:endParaRPr lang="pl-PL" sz="1500" dirty="0">
              <a:cs typeface="Times New Roman" pitchFamily="18" charset="0"/>
            </a:endParaRPr>
          </a:p>
          <a:p>
            <a:pPr algn="ctr"/>
            <a:endParaRPr lang="pl-PL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60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585271" y="195486"/>
            <a:ext cx="76946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Planowana organizacja ruchu</a:t>
            </a:r>
            <a:endParaRPr lang="pl-PL" sz="3000" b="1" dirty="0">
              <a:cs typeface="Times New Roman" pitchFamily="18" charset="0"/>
            </a:endParaRPr>
          </a:p>
          <a:p>
            <a:r>
              <a:rPr lang="pl-PL" sz="1500" dirty="0">
                <a:cs typeface="Times New Roman" pitchFamily="18" charset="0"/>
              </a:rPr>
              <a:t/>
            </a:r>
            <a:br>
              <a:rPr lang="pl-PL" sz="1500" dirty="0">
                <a:cs typeface="Times New Roman" pitchFamily="18" charset="0"/>
              </a:rPr>
            </a:br>
            <a:endParaRPr lang="pl-PL" sz="1500" dirty="0">
              <a:cs typeface="Times New Roman" pitchFamily="18" charset="0"/>
            </a:endParaRPr>
          </a:p>
          <a:p>
            <a:pPr algn="ctr"/>
            <a:endParaRPr lang="pl-PL" sz="2000" dirty="0">
              <a:cs typeface="Times New Roman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35685"/>
            <a:ext cx="7990105" cy="31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827584" y="627534"/>
            <a:ext cx="745232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Projektowany przekrój</a:t>
            </a:r>
            <a:r>
              <a:rPr lang="pl-PL" sz="3000" b="1" dirty="0">
                <a:cs typeface="Times New Roman" pitchFamily="18" charset="0"/>
              </a:rPr>
              <a:t/>
            </a:r>
            <a:br>
              <a:rPr lang="pl-PL" sz="3000" b="1" dirty="0">
                <a:cs typeface="Times New Roman" pitchFamily="18" charset="0"/>
              </a:rPr>
            </a:br>
            <a:endParaRPr lang="pl-PL" sz="3000" b="1" dirty="0">
              <a:cs typeface="Times New Roman" pitchFamily="18" charset="0"/>
            </a:endParaRPr>
          </a:p>
          <a:p>
            <a:endParaRPr lang="pl-PL" sz="3000" dirty="0">
              <a:cs typeface="Times New Roman" pitchFamily="18" charset="0"/>
            </a:endParaRPr>
          </a:p>
          <a:p>
            <a:r>
              <a:rPr lang="pl-PL" sz="1500" dirty="0">
                <a:cs typeface="Times New Roman" pitchFamily="18" charset="0"/>
              </a:rPr>
              <a:t/>
            </a:r>
            <a:br>
              <a:rPr lang="pl-PL" sz="1500" dirty="0">
                <a:cs typeface="Times New Roman" pitchFamily="18" charset="0"/>
              </a:rPr>
            </a:br>
            <a:endParaRPr lang="pl-PL" sz="1500" dirty="0">
              <a:cs typeface="Times New Roman" pitchFamily="18" charset="0"/>
            </a:endParaRPr>
          </a:p>
          <a:p>
            <a:pPr algn="ctr"/>
            <a:endParaRPr lang="pl-PL" sz="2000" dirty="0">
              <a:cs typeface="Times New Roman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C1DEB06-0C10-442B-A78E-C4EA2F649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192"/>
            <a:ext cx="6719674" cy="23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441255" y="925545"/>
            <a:ext cx="809118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Odcinek rondo Grunwaldzkie-Nasypowa</a:t>
            </a:r>
          </a:p>
          <a:p>
            <a:r>
              <a:rPr lang="pl-PL" sz="3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Nakielska bez wyburzeń</a:t>
            </a:r>
            <a:r>
              <a:rPr lang="pl-PL" sz="3000" b="1" dirty="0">
                <a:cs typeface="Times New Roman" pitchFamily="18" charset="0"/>
              </a:rPr>
              <a:t/>
            </a:r>
            <a:br>
              <a:rPr lang="pl-PL" sz="3000" b="1" dirty="0">
                <a:cs typeface="Times New Roman" pitchFamily="18" charset="0"/>
              </a:rPr>
            </a:br>
            <a:endParaRPr lang="pl-PL" sz="3000" b="1" dirty="0">
              <a:cs typeface="Times New Roman" pitchFamily="18" charset="0"/>
            </a:endParaRPr>
          </a:p>
          <a:p>
            <a:r>
              <a:rPr lang="pl-PL" sz="2400" dirty="0">
                <a:cs typeface="Times New Roman" pitchFamily="18" charset="0"/>
              </a:rPr>
              <a:t>Wszystkie warianty zakładają brak wyburzeń. </a:t>
            </a:r>
          </a:p>
          <a:p>
            <a:r>
              <a:rPr lang="pl-PL" sz="2400" dirty="0">
                <a:cs typeface="Times New Roman" pitchFamily="18" charset="0"/>
              </a:rPr>
              <a:t>Pas drogowy zostanie wpisany w granice istniejącej zabudowy i zachowane zostaną budynki tworzące obustronne pierzeje ulicy.</a:t>
            </a:r>
          </a:p>
          <a:p>
            <a:endParaRPr lang="pl-PL" sz="3000" dirty="0">
              <a:cs typeface="Times New Roman" pitchFamily="18" charset="0"/>
            </a:endParaRPr>
          </a:p>
          <a:p>
            <a:r>
              <a:rPr lang="pl-PL" sz="1500" dirty="0">
                <a:cs typeface="Times New Roman" pitchFamily="18" charset="0"/>
              </a:rPr>
              <a:t/>
            </a:r>
            <a:br>
              <a:rPr lang="pl-PL" sz="1500" dirty="0">
                <a:cs typeface="Times New Roman" pitchFamily="18" charset="0"/>
              </a:rPr>
            </a:br>
            <a:endParaRPr lang="pl-PL" sz="1500" dirty="0">
              <a:cs typeface="Times New Roman" pitchFamily="18" charset="0"/>
            </a:endParaRPr>
          </a:p>
          <a:p>
            <a:pPr algn="ctr"/>
            <a:endParaRPr lang="pl-PL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9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6" y="-4538"/>
            <a:ext cx="9144000" cy="51435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b="22000"/>
          <a:stretch/>
        </p:blipFill>
        <p:spPr>
          <a:xfrm>
            <a:off x="178610" y="1779662"/>
            <a:ext cx="8798092" cy="3276364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467544" y="86604"/>
            <a:ext cx="81369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Model 1 i 2</a:t>
            </a:r>
            <a:r>
              <a:rPr lang="pl-PL" sz="3000" b="1" dirty="0">
                <a:cs typeface="Times New Roman" pitchFamily="18" charset="0"/>
              </a:rPr>
              <a:t/>
            </a:r>
            <a:br>
              <a:rPr lang="pl-PL" sz="3000" b="1" dirty="0">
                <a:cs typeface="Times New Roman" pitchFamily="18" charset="0"/>
              </a:rPr>
            </a:br>
            <a:r>
              <a:rPr lang="pl-PL" sz="3000" dirty="0">
                <a:cs typeface="Times New Roman" pitchFamily="18" charset="0"/>
              </a:rPr>
              <a:t>Pomiędzy rondem Grunwaldzkim a ul. Wrocławską, Z drogą rowerową wzdłuż Kanału.</a:t>
            </a:r>
            <a:r>
              <a:rPr lang="pl-PL" sz="1500" dirty="0">
                <a:cs typeface="Times New Roman" pitchFamily="18" charset="0"/>
              </a:rPr>
              <a:t/>
            </a:r>
            <a:br>
              <a:rPr lang="pl-PL" sz="1500" dirty="0">
                <a:cs typeface="Times New Roman" pitchFamily="18" charset="0"/>
              </a:rPr>
            </a:br>
            <a:endParaRPr lang="pl-PL" sz="1500" dirty="0">
              <a:cs typeface="Times New Roman" pitchFamily="18" charset="0"/>
            </a:endParaRPr>
          </a:p>
          <a:p>
            <a:pPr algn="ctr"/>
            <a:endParaRPr lang="pl-PL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66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29" y="0"/>
            <a:ext cx="9144000" cy="51435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2200" r="10801" b="10801"/>
          <a:stretch/>
        </p:blipFill>
        <p:spPr>
          <a:xfrm>
            <a:off x="100159" y="570992"/>
            <a:ext cx="5832648" cy="3960440"/>
          </a:xfrm>
          <a:prstGeom prst="rect">
            <a:avLst/>
          </a:prstGeom>
        </p:spPr>
      </p:pic>
      <p:sp>
        <p:nvSpPr>
          <p:cNvPr id="35" name="pole tekstowe 34"/>
          <p:cNvSpPr txBox="1"/>
          <p:nvPr/>
        </p:nvSpPr>
        <p:spPr>
          <a:xfrm>
            <a:off x="5941567" y="1583591"/>
            <a:ext cx="32024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Model 1</a:t>
            </a:r>
            <a:r>
              <a:rPr lang="pl-PL" sz="3000" b="1" dirty="0">
                <a:cs typeface="Times New Roman" pitchFamily="18" charset="0"/>
              </a:rPr>
              <a:t/>
            </a:r>
            <a:br>
              <a:rPr lang="pl-PL" sz="3000" b="1" dirty="0">
                <a:cs typeface="Times New Roman" pitchFamily="18" charset="0"/>
              </a:rPr>
            </a:br>
            <a:r>
              <a:rPr lang="pl-PL" sz="3000" dirty="0">
                <a:cs typeface="Times New Roman" pitchFamily="18" charset="0"/>
              </a:rPr>
              <a:t>w rejonie </a:t>
            </a:r>
            <a:br>
              <a:rPr lang="pl-PL" sz="3000" dirty="0">
                <a:cs typeface="Times New Roman" pitchFamily="18" charset="0"/>
              </a:rPr>
            </a:br>
            <a:r>
              <a:rPr lang="pl-PL" sz="3000" dirty="0">
                <a:cs typeface="Times New Roman" pitchFamily="18" charset="0"/>
              </a:rPr>
              <a:t>ul. Chłopickiego,</a:t>
            </a:r>
          </a:p>
          <a:p>
            <a:r>
              <a:rPr lang="pl-PL" sz="3000" dirty="0">
                <a:cs typeface="Times New Roman" pitchFamily="18" charset="0"/>
              </a:rPr>
              <a:t>z drogą rowerową wzdłuż Kanału.</a:t>
            </a:r>
          </a:p>
          <a:p>
            <a:r>
              <a:rPr lang="pl-PL" sz="1500" dirty="0">
                <a:cs typeface="Times New Roman" pitchFamily="18" charset="0"/>
              </a:rPr>
              <a:t/>
            </a:r>
            <a:br>
              <a:rPr lang="pl-PL" sz="1500" dirty="0">
                <a:cs typeface="Times New Roman" pitchFamily="18" charset="0"/>
              </a:rPr>
            </a:br>
            <a:endParaRPr lang="pl-PL" sz="1500" dirty="0">
              <a:cs typeface="Times New Roman" pitchFamily="18" charset="0"/>
            </a:endParaRPr>
          </a:p>
          <a:p>
            <a:pPr algn="ctr"/>
            <a:endParaRPr lang="pl-PL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757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303</Words>
  <Application>Microsoft Office PowerPoint</Application>
  <PresentationFormat>Pokaz na ekranie (16:9)</PresentationFormat>
  <Paragraphs>61</Paragraphs>
  <Slides>15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Remigiusz Jaskot</dc:creator>
  <cp:lastModifiedBy>Remigiusz Jaskot</cp:lastModifiedBy>
  <cp:revision>16</cp:revision>
  <dcterms:created xsi:type="dcterms:W3CDTF">2013-04-22T11:05:30Z</dcterms:created>
  <dcterms:modified xsi:type="dcterms:W3CDTF">2021-11-03T08:25:26Z</dcterms:modified>
</cp:coreProperties>
</file>