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7" r:id="rId11"/>
    <p:sldId id="284" r:id="rId12"/>
    <p:sldId id="289" r:id="rId13"/>
    <p:sldId id="288" r:id="rId14"/>
    <p:sldId id="285" r:id="rId15"/>
    <p:sldId id="291" r:id="rId16"/>
    <p:sldId id="293" r:id="rId17"/>
    <p:sldId id="294" r:id="rId18"/>
    <p:sldId id="295" r:id="rId19"/>
    <p:sldId id="296" r:id="rId20"/>
    <p:sldId id="313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92" r:id="rId38"/>
  </p:sldIdLst>
  <p:sldSz cx="9144000" cy="5143500" type="screen16x9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6D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643" autoAdjust="0"/>
  </p:normalViewPr>
  <p:slideViewPr>
    <p:cSldViewPr>
      <p:cViewPr varScale="1">
        <p:scale>
          <a:sx n="90" d="100"/>
          <a:sy n="90" d="100"/>
        </p:scale>
        <p:origin x="82" y="389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33110246415748E-2"/>
          <c:y val="4.5996880116410621E-2"/>
          <c:w val="0.90039929835721233"/>
          <c:h val="0.8354955377051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Arkusz1!$E$28</c:f>
              <c:strCache>
                <c:ptCount val="1"/>
                <c:pt idx="0">
                  <c:v>strata samorządów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Arkusz1!$F$27:$O$27</c:f>
              <c:numCache>
                <c:formatCode>#,##0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Arkusz1!$F$28:$O$28</c:f>
              <c:numCache>
                <c:formatCode>#,##0</c:formatCode>
                <c:ptCount val="10"/>
                <c:pt idx="0">
                  <c:v>13545</c:v>
                </c:pt>
                <c:pt idx="1">
                  <c:v>13256</c:v>
                </c:pt>
                <c:pt idx="2">
                  <c:v>13028</c:v>
                </c:pt>
                <c:pt idx="3">
                  <c:v>12759</c:v>
                </c:pt>
                <c:pt idx="4">
                  <c:v>12529</c:v>
                </c:pt>
                <c:pt idx="5">
                  <c:v>12319</c:v>
                </c:pt>
                <c:pt idx="6">
                  <c:v>12135</c:v>
                </c:pt>
                <c:pt idx="7">
                  <c:v>11975</c:v>
                </c:pt>
                <c:pt idx="8">
                  <c:v>11838</c:v>
                </c:pt>
                <c:pt idx="9">
                  <c:v>11723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AF6-81CC-6BBE2E6E7BD3}"/>
            </c:ext>
          </c:extLst>
        </c:ser>
        <c:ser>
          <c:idx val="1"/>
          <c:order val="1"/>
          <c:tx>
            <c:strRef>
              <c:f>Arkusz1!$E$29</c:f>
              <c:strCache>
                <c:ptCount val="1"/>
                <c:pt idx="0">
                  <c:v>rekompensata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Arkusz1!$F$27:$O$27</c:f>
              <c:numCache>
                <c:formatCode>#,##0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Arkusz1!$F$29:$O$29</c:f>
              <c:numCache>
                <c:formatCode>#,##0</c:formatCode>
                <c:ptCount val="10"/>
                <c:pt idx="0">
                  <c:v>8501</c:v>
                </c:pt>
                <c:pt idx="1">
                  <c:v>3501</c:v>
                </c:pt>
                <c:pt idx="2">
                  <c:v>3680</c:v>
                </c:pt>
                <c:pt idx="3">
                  <c:v>3875</c:v>
                </c:pt>
                <c:pt idx="4">
                  <c:v>4082</c:v>
                </c:pt>
                <c:pt idx="5">
                  <c:v>4302</c:v>
                </c:pt>
                <c:pt idx="6">
                  <c:v>4535</c:v>
                </c:pt>
                <c:pt idx="7">
                  <c:v>4783</c:v>
                </c:pt>
                <c:pt idx="8">
                  <c:v>5045</c:v>
                </c:pt>
                <c:pt idx="9">
                  <c:v>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AF6-81CC-6BBE2E6E7B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6850064"/>
        <c:axId val="566850392"/>
      </c:barChart>
      <c:catAx>
        <c:axId val="5668500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6850392"/>
        <c:crosses val="autoZero"/>
        <c:auto val="1"/>
        <c:lblAlgn val="ctr"/>
        <c:lblOffset val="100"/>
        <c:noMultiLvlLbl val="0"/>
      </c:catAx>
      <c:valAx>
        <c:axId val="566850392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6850064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Miliardy</a:t>
                  </a:r>
                  <a:r>
                    <a:rPr lang="pl-PL" baseline="0"/>
                    <a:t> złp</a:t>
                  </a:r>
                  <a:endParaRPr lang="pl-PL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PIT</a:t>
            </a:r>
            <a:r>
              <a:rPr lang="pl-PL" sz="2000" b="1" dirty="0"/>
              <a:t>  - dochody Bydgoszczy w latach 2012 - 2022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Arkusz1!$G$34</c:f>
              <c:strCache>
                <c:ptCount val="1"/>
                <c:pt idx="0">
                  <c:v>PIT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9083477710663405E-3"/>
                  <c:y val="3.98785710521311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BD-458F-BE71-D021727BF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Arkusz1!$H$33:$R$33</c:f>
              <c:strCache>
                <c:ptCount val="11"/>
                <c:pt idx="0">
                  <c:v>2012 rok</c:v>
                </c:pt>
                <c:pt idx="1">
                  <c:v>2013 rok</c:v>
                </c:pt>
                <c:pt idx="2">
                  <c:v>2014 rok</c:v>
                </c:pt>
                <c:pt idx="3">
                  <c:v>2015 rok</c:v>
                </c:pt>
                <c:pt idx="4">
                  <c:v>2016 rok</c:v>
                </c:pt>
                <c:pt idx="5">
                  <c:v>2017 rok</c:v>
                </c:pt>
                <c:pt idx="6">
                  <c:v>2018 rok</c:v>
                </c:pt>
                <c:pt idx="7">
                  <c:v>2019 rok</c:v>
                </c:pt>
                <c:pt idx="8">
                  <c:v>2020 rok</c:v>
                </c:pt>
                <c:pt idx="9">
                  <c:v>2021 rok</c:v>
                </c:pt>
                <c:pt idx="10">
                  <c:v>2022 rok</c:v>
                </c:pt>
              </c:strCache>
            </c:strRef>
          </c:cat>
          <c:val>
            <c:numRef>
              <c:f>Arkusz1!$H$34:$R$34</c:f>
              <c:numCache>
                <c:formatCode>_-* #\ ##0\ _z_ł_-;\-* #\ ##0\ _z_ł_-;_-* "-"??\ _z_ł_-;_-@_-</c:formatCode>
                <c:ptCount val="11"/>
                <c:pt idx="0">
                  <c:v>332735527</c:v>
                </c:pt>
                <c:pt idx="1">
                  <c:v>339273715</c:v>
                </c:pt>
                <c:pt idx="2">
                  <c:v>361622541</c:v>
                </c:pt>
                <c:pt idx="3">
                  <c:v>389234369</c:v>
                </c:pt>
                <c:pt idx="4">
                  <c:v>415531854</c:v>
                </c:pt>
                <c:pt idx="5">
                  <c:v>446299617</c:v>
                </c:pt>
                <c:pt idx="6">
                  <c:v>486363616</c:v>
                </c:pt>
                <c:pt idx="7">
                  <c:v>534011907</c:v>
                </c:pt>
                <c:pt idx="8">
                  <c:v>514328370</c:v>
                </c:pt>
                <c:pt idx="9">
                  <c:v>571190137</c:v>
                </c:pt>
                <c:pt idx="10">
                  <c:v>490497654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E-4798-B3B7-70C4A2D388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8751824"/>
        <c:axId val="558752152"/>
      </c:barChart>
      <c:catAx>
        <c:axId val="5587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8752152"/>
        <c:crosses val="autoZero"/>
        <c:auto val="1"/>
        <c:lblAlgn val="ctr"/>
        <c:lblOffset val="100"/>
        <c:noMultiLvlLbl val="0"/>
      </c:catAx>
      <c:valAx>
        <c:axId val="558752152"/>
        <c:scaling>
          <c:orientation val="minMax"/>
          <c:max val="700000000"/>
          <c:min val="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z_ł_-;\-* #\ ##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8751824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Miliony zł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Bydgoszcz</a:t>
            </a:r>
            <a:r>
              <a:rPr lang="pl-PL" baseline="0"/>
              <a:t> dochody z PIT 2021-2022</a:t>
            </a:r>
          </a:p>
        </c:rich>
      </c:tx>
      <c:layout>
        <c:manualLayout>
          <c:xMode val="edge"/>
          <c:yMode val="edge"/>
          <c:x val="0.29503905696301941"/>
          <c:y val="2.0702476880196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Arkusz1!$J$41</c:f>
              <c:strCache>
                <c:ptCount val="1"/>
                <c:pt idx="0">
                  <c:v>PIT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A-48B4-B043-634F728CCE6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A-48B4-B043-634F728CC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Arkusz1!$K$40:$L$40</c:f>
              <c:strCache>
                <c:ptCount val="2"/>
                <c:pt idx="0">
                  <c:v>2021 prognoza</c:v>
                </c:pt>
                <c:pt idx="1">
                  <c:v>2022 decyzja MF</c:v>
                </c:pt>
              </c:strCache>
            </c:strRef>
          </c:cat>
          <c:val>
            <c:numRef>
              <c:f>Arkusz1!$K$41:$L$41</c:f>
              <c:numCache>
                <c:formatCode>#,##0</c:formatCode>
                <c:ptCount val="2"/>
                <c:pt idx="0">
                  <c:v>571190137</c:v>
                </c:pt>
                <c:pt idx="1">
                  <c:v>490497654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DA-48B4-B043-634F728CCE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791880"/>
        <c:axId val="72792536"/>
      </c:barChart>
      <c:catAx>
        <c:axId val="7279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792536"/>
        <c:crosses val="autoZero"/>
        <c:auto val="1"/>
        <c:lblAlgn val="ctr"/>
        <c:lblOffset val="100"/>
        <c:noMultiLvlLbl val="0"/>
      </c:catAx>
      <c:valAx>
        <c:axId val="7279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791880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Miliony zł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0.20497</cdr:x>
      <cdr:y>0.30033</cdr:y>
    </cdr:from>
    <cdr:to>
      <cdr:x>0.95053</cdr:x>
      <cdr:y>0.87432</cdr:y>
    </cdr:to>
    <cdr:cxnSp macro="">
      <cdr:nvCxnSpPr>
        <cdr:cNvPr id="3" name="Łącznik prosty 2"/>
        <cdr:cNvCxnSpPr/>
      </cdr:nvCxnSpPr>
      <cdr:spPr>
        <a:xfrm xmlns:a="http://schemas.openxmlformats.org/drawingml/2006/main" flipV="1">
          <a:off x="1790102" y="1088431"/>
          <a:ext cx="6511331" cy="2080260"/>
        </a:xfrm>
        <a:prstGeom xmlns:a="http://schemas.openxmlformats.org/drawingml/2006/main" prst="line">
          <a:avLst/>
        </a:prstGeom>
        <a:ln xmlns:a="http://schemas.openxmlformats.org/drawingml/2006/main" w="698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0.12805</cdr:x>
      <cdr:y>0.5</cdr:y>
    </cdr:from>
    <cdr:to>
      <cdr:x>0.45001</cdr:x>
      <cdr:y>0.59934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118302" y="1812088"/>
          <a:ext cx="2811881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 smtClean="0"/>
            <a:t>Wieloletnia tendencja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0.39636</cdr:x>
      <cdr:y>0.55833</cdr:y>
    </cdr:from>
    <cdr:to>
      <cdr:x>0.52494</cdr:x>
      <cdr:y>0.55833</cdr:y>
    </cdr:to>
    <cdr:cxnSp macro="">
      <cdr:nvCxnSpPr>
        <cdr:cNvPr id="6" name="Łącznik prosty ze strzałką 5"/>
        <cdr:cNvCxnSpPr/>
      </cdr:nvCxnSpPr>
      <cdr:spPr>
        <a:xfrm xmlns:a="http://schemas.openxmlformats.org/drawingml/2006/main">
          <a:off x="3928352" y="3025115"/>
          <a:ext cx="1274324" cy="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0.11663</cdr:x>
      <cdr:y>0.15616</cdr:y>
    </cdr:from>
    <cdr:to>
      <cdr:x>0.71142</cdr:x>
      <cdr:y>0.34006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018586" y="565952"/>
          <a:ext cx="5194615" cy="666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dirty="0" smtClean="0"/>
            <a:t>2021 – prognoza wykonania</a:t>
          </a:r>
        </a:p>
        <a:p xmlns:a="http://schemas.openxmlformats.org/drawingml/2006/main">
          <a:r>
            <a:rPr lang="pl-PL" sz="1800" b="1" dirty="0" smtClean="0">
              <a:solidFill>
                <a:srgbClr val="FF0000"/>
              </a:solidFill>
            </a:rPr>
            <a:t>2022 – decyzja Ministra Finansów</a:t>
          </a:r>
          <a:endParaRPr lang="pl-PL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0.91519</cdr:x>
      <cdr:y>0.19968</cdr:y>
    </cdr:from>
    <cdr:to>
      <cdr:x>0.98547</cdr:x>
      <cdr:y>0.30093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7992753" y="723663"/>
          <a:ext cx="613832" cy="366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 smtClean="0"/>
            <a:t>620</a:t>
          </a:r>
          <a:endParaRPr lang="pl-PL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E9CD-A465-41AE-A029-3537089CE6D5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32D6-D91C-491B-84EB-EC9B3CAA1FB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874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45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2904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50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78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06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346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78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5208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18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313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279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117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1700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7739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6725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205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868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4309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574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997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5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896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0370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3694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6007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298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612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7053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3865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66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30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88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741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68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494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74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B150-7D9E-4F5F-8424-7EA39B79FF90}" type="datetimeFigureOut">
              <a:rPr lang="pl-PL" smtClean="0"/>
              <a:pPr/>
              <a:t>19.10.2021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7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5526"/>
            <a:ext cx="5472608" cy="35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7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47297"/>
            <a:ext cx="9144000" cy="5170259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18329" y="1784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Polski Ład – </a:t>
            </a:r>
            <a:r>
              <a:rPr lang="pl-PL" sz="3200" dirty="0" smtClean="0"/>
              <a:t>konsekwencje</a:t>
            </a:r>
            <a:endParaRPr lang="pl-PL" sz="1600" dirty="0">
              <a:cs typeface="Times New Roman" pitchFamily="18" charset="0"/>
            </a:endParaRPr>
          </a:p>
        </p:txBody>
      </p:sp>
      <p:graphicFrame>
        <p:nvGraphicFramePr>
          <p:cNvPr id="11" name="Wykres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08901"/>
              </p:ext>
            </p:extLst>
          </p:nvPr>
        </p:nvGraphicFramePr>
        <p:xfrm>
          <a:off x="323528" y="763239"/>
          <a:ext cx="8325604" cy="385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55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18329" y="1784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Polski Ład – </a:t>
            </a:r>
            <a:r>
              <a:rPr lang="pl-PL" sz="3200" dirty="0" smtClean="0"/>
              <a:t>konsekwencje</a:t>
            </a:r>
            <a:endParaRPr lang="pl-PL" sz="1600" dirty="0">
              <a:cs typeface="Times New Roman" pitchFamily="18" charset="0"/>
            </a:endParaRPr>
          </a:p>
        </p:txBody>
      </p:sp>
      <p:graphicFrame>
        <p:nvGraphicFramePr>
          <p:cNvPr id="11" name="Wykres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76141"/>
              </p:ext>
            </p:extLst>
          </p:nvPr>
        </p:nvGraphicFramePr>
        <p:xfrm>
          <a:off x="86991" y="979263"/>
          <a:ext cx="8733481" cy="362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98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18329" y="1784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Polski Ład – </a:t>
            </a:r>
            <a:r>
              <a:rPr lang="pl-PL" sz="3200" dirty="0" smtClean="0"/>
              <a:t>konsekwencje</a:t>
            </a:r>
            <a:endParaRPr lang="pl-PL" sz="1600" dirty="0"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3886"/>
            <a:ext cx="3096344" cy="3075806"/>
          </a:xfrm>
          <a:prstGeom prst="rect">
            <a:avLst/>
          </a:prstGeom>
        </p:spPr>
      </p:pic>
      <p:graphicFrame>
        <p:nvGraphicFramePr>
          <p:cNvPr id="12" name="Wykres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38588"/>
              </p:ext>
            </p:extLst>
          </p:nvPr>
        </p:nvGraphicFramePr>
        <p:xfrm>
          <a:off x="4139953" y="763239"/>
          <a:ext cx="4176464" cy="36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29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4588806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18329" y="1784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Polski Ład – </a:t>
            </a:r>
            <a:r>
              <a:rPr lang="pl-PL" sz="3200" dirty="0" smtClean="0"/>
              <a:t>stabilizacja dochodów samorządów???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32866" y="1330226"/>
            <a:ext cx="87147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Samorządy </a:t>
            </a:r>
            <a:r>
              <a:rPr lang="pl-PL" sz="2000" b="1" u="sng" dirty="0" smtClean="0"/>
              <a:t>otrzymają</a:t>
            </a:r>
            <a:r>
              <a:rPr lang="pl-PL" sz="2000" b="1" dirty="0" smtClean="0"/>
              <a:t> w danym roku co miesiąc 1/12 kwoty prognozowanej przez Ministra Finansów. </a:t>
            </a:r>
            <a:r>
              <a:rPr lang="pl-PL" sz="2000" b="1" u="sng" dirty="0" smtClean="0">
                <a:solidFill>
                  <a:srgbClr val="FF0000"/>
                </a:solidFill>
              </a:rPr>
              <a:t>Nie więcej</a:t>
            </a:r>
            <a:r>
              <a:rPr lang="pl-PL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b="1" dirty="0" smtClean="0">
                <a:solidFill>
                  <a:srgbClr val="FF0000"/>
                </a:solidFill>
              </a:rPr>
              <a:t>W ciągu ostatnich 7 lat Minister Finansów </a:t>
            </a:r>
            <a:r>
              <a:rPr lang="pl-PL" sz="2000" b="1" u="sng" dirty="0" smtClean="0">
                <a:solidFill>
                  <a:srgbClr val="FF0000"/>
                </a:solidFill>
              </a:rPr>
              <a:t>zaniżył</a:t>
            </a:r>
            <a:r>
              <a:rPr lang="pl-PL" sz="2000" b="1" dirty="0" smtClean="0">
                <a:solidFill>
                  <a:srgbClr val="FF0000"/>
                </a:solidFill>
              </a:rPr>
              <a:t> prognozę dochodów z PIT Bydgoszczy 6 razy </a:t>
            </a:r>
            <a:r>
              <a:rPr lang="pl-PL" sz="2000" b="1" u="sng" dirty="0" smtClean="0">
                <a:solidFill>
                  <a:srgbClr val="FF0000"/>
                </a:solidFill>
              </a:rPr>
              <a:t>o łączną kwotę 99,4 mln zł</a:t>
            </a:r>
            <a:r>
              <a:rPr lang="pl-PL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b="1" dirty="0" smtClean="0"/>
              <a:t>Tylko raz prognoza była zawyżona o 15,3 mln zł – gdy Rząd wprowadził ustawy zmniejszające wpływy z PIT w samorządach i była pandemia.</a:t>
            </a:r>
          </a:p>
          <a:p>
            <a:endParaRPr lang="pl-PL" sz="2000" b="1" dirty="0"/>
          </a:p>
          <a:p>
            <a:r>
              <a:rPr lang="pl-PL" sz="2000" b="1" dirty="0" smtClean="0">
                <a:solidFill>
                  <a:srgbClr val="FF0000"/>
                </a:solidFill>
              </a:rPr>
              <a:t>Ale dotychczas otrzymywaliśmy realne wpływy co miesiąc. Teraz 1/12 prognozy…</a:t>
            </a:r>
            <a:r>
              <a:rPr lang="pl-PL" sz="2800" b="1" dirty="0" smtClean="0">
                <a:solidFill>
                  <a:schemeClr val="accent1"/>
                </a:solidFill>
              </a:rPr>
              <a:t> </a:t>
            </a:r>
            <a:r>
              <a:rPr lang="pl-PL" sz="2800" b="1" dirty="0" smtClean="0"/>
              <a:t>		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2641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Rok 2022 – krytyczne zjawiska dla kraju</a:t>
            </a:r>
            <a:endParaRPr lang="pl-PL" sz="1600" dirty="0">
              <a:cs typeface="Times New Roman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2091"/>
              </p:ext>
            </p:extLst>
          </p:nvPr>
        </p:nvGraphicFramePr>
        <p:xfrm>
          <a:off x="313825" y="840608"/>
          <a:ext cx="8441093" cy="1377828"/>
        </p:xfrm>
        <a:graphic>
          <a:graphicData uri="http://schemas.openxmlformats.org/drawingml/2006/table">
            <a:tbl>
              <a:tblPr/>
              <a:tblGrid>
                <a:gridCol w="1115273">
                  <a:extLst>
                    <a:ext uri="{9D8B030D-6E8A-4147-A177-3AD203B41FA5}">
                      <a16:colId xmlns:a16="http://schemas.microsoft.com/office/drawing/2014/main" val="276519893"/>
                    </a:ext>
                  </a:extLst>
                </a:gridCol>
                <a:gridCol w="1049670">
                  <a:extLst>
                    <a:ext uri="{9D8B030D-6E8A-4147-A177-3AD203B41FA5}">
                      <a16:colId xmlns:a16="http://schemas.microsoft.com/office/drawing/2014/main" val="1040535463"/>
                    </a:ext>
                  </a:extLst>
                </a:gridCol>
                <a:gridCol w="1107985">
                  <a:extLst>
                    <a:ext uri="{9D8B030D-6E8A-4147-A177-3AD203B41FA5}">
                      <a16:colId xmlns:a16="http://schemas.microsoft.com/office/drawing/2014/main" val="280390821"/>
                    </a:ext>
                  </a:extLst>
                </a:gridCol>
                <a:gridCol w="1122563">
                  <a:extLst>
                    <a:ext uri="{9D8B030D-6E8A-4147-A177-3AD203B41FA5}">
                      <a16:colId xmlns:a16="http://schemas.microsoft.com/office/drawing/2014/main" val="3939336076"/>
                    </a:ext>
                  </a:extLst>
                </a:gridCol>
                <a:gridCol w="1107985">
                  <a:extLst>
                    <a:ext uri="{9D8B030D-6E8A-4147-A177-3AD203B41FA5}">
                      <a16:colId xmlns:a16="http://schemas.microsoft.com/office/drawing/2014/main" val="922828998"/>
                    </a:ext>
                  </a:extLst>
                </a:gridCol>
                <a:gridCol w="962197">
                  <a:extLst>
                    <a:ext uri="{9D8B030D-6E8A-4147-A177-3AD203B41FA5}">
                      <a16:colId xmlns:a16="http://schemas.microsoft.com/office/drawing/2014/main" val="277310720"/>
                    </a:ext>
                  </a:extLst>
                </a:gridCol>
                <a:gridCol w="896593">
                  <a:extLst>
                    <a:ext uri="{9D8B030D-6E8A-4147-A177-3AD203B41FA5}">
                      <a16:colId xmlns:a16="http://schemas.microsoft.com/office/drawing/2014/main" val="2227990984"/>
                    </a:ext>
                  </a:extLst>
                </a:gridCol>
                <a:gridCol w="1078827">
                  <a:extLst>
                    <a:ext uri="{9D8B030D-6E8A-4147-A177-3AD203B41FA5}">
                      <a16:colId xmlns:a16="http://schemas.microsoft.com/office/drawing/2014/main" val="151437061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ENERGIA ELEKTRYCZNA</a:t>
                      </a:r>
                    </a:p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BYDGOSZCZ</a:t>
                      </a:r>
                      <a:r>
                        <a:rPr lang="pl-PL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energia elektryczna 2019 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energia elektryczna 2020 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Szacowanie  energia elektryczna 2021 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prognoza 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energia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elektryczna 2022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Kwota wzrostu wydaktów r/r (2021/2022 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Różnica % względem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Różnica % względem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337384"/>
                  </a:ext>
                </a:extLst>
              </a:tr>
              <a:tr h="2977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Wydatki łącznie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23 427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068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29 060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871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   36 366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432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       52 549 </a:t>
                      </a:r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495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      16 183 </a:t>
                      </a:r>
                      <a:r>
                        <a:rPr lang="pl-PL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062 </a:t>
                      </a:r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zł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44,50%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53066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221125" y="2647991"/>
            <a:ext cx="85721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Obligatoryjny wzrost wynagrodzeń dla Bydgoszczy w związku z podwyższeniem minimalnego wynagrodzenia:    </a:t>
            </a:r>
            <a:r>
              <a:rPr lang="pl-PL" sz="1400" b="1" dirty="0" smtClean="0">
                <a:solidFill>
                  <a:srgbClr val="FF0000"/>
                </a:solidFill>
              </a:rPr>
              <a:t>16.960.703 zł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</a:p>
          <a:p>
            <a:endParaRPr lang="pl-PL" sz="1400" dirty="0">
              <a:solidFill>
                <a:srgbClr val="FF0000"/>
              </a:solidFill>
            </a:endParaRPr>
          </a:p>
          <a:p>
            <a:r>
              <a:rPr lang="pl-PL" sz="1400" b="1" dirty="0" smtClean="0"/>
              <a:t>Wzrosty kosztów:</a:t>
            </a:r>
          </a:p>
          <a:p>
            <a:pPr marL="285750" indent="-285750">
              <a:buFontTx/>
              <a:buChar char="-"/>
            </a:pPr>
            <a:r>
              <a:rPr lang="pl-PL" sz="1400" b="1" dirty="0" smtClean="0"/>
              <a:t>Paliwo 		….  mln zł     (komunikacja publiczna, koszty pośrednie) </a:t>
            </a:r>
          </a:p>
          <a:p>
            <a:pPr marL="285750" indent="-285750">
              <a:buFontTx/>
              <a:buChar char="-"/>
            </a:pPr>
            <a:r>
              <a:rPr lang="pl-PL" sz="1400" b="1" dirty="0" smtClean="0"/>
              <a:t>Inflacja		….  mln zł	(koszty inwestycji, koszty usług, koszty materiałowe)</a:t>
            </a:r>
          </a:p>
          <a:p>
            <a:pPr marL="285750" indent="-285750">
              <a:buFontTx/>
              <a:buChar char="-"/>
            </a:pPr>
            <a:r>
              <a:rPr lang="pl-PL" sz="1400" b="1" dirty="0" smtClean="0"/>
              <a:t>Koszty bankowe	….  mln zł     (koszty kredytów, koszty inwestycji)</a:t>
            </a:r>
            <a:endParaRPr lang="pl-PL" sz="1400" b="1" dirty="0"/>
          </a:p>
        </p:txBody>
      </p:sp>
      <p:sp>
        <p:nvSpPr>
          <p:cNvPr id="15" name="pole tekstowe 14"/>
          <p:cNvSpPr txBox="1"/>
          <p:nvPr/>
        </p:nvSpPr>
        <p:spPr>
          <a:xfrm rot="18488292">
            <a:off x="1313980" y="3661055"/>
            <a:ext cx="16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Obliczenia trwają</a:t>
            </a:r>
            <a:endParaRPr lang="pl-PL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5526"/>
            <a:ext cx="5472608" cy="35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4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DYNAMIKA ZMIAN PARAMETRÓW WPŁYWAJĄCYCH NA EKONOMIKĘ FUNKCJONOWANIA KOMUNIKACJI MIEJSKIEJ I STREFY PŁATNEGO PARKOWANIA W BYDGOSZCZY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4C0E49-2EBE-4B57-813B-4D10678B5014}"/>
              </a:ext>
            </a:extLst>
          </p:cNvPr>
          <p:cNvSpPr txBox="1"/>
          <p:nvPr/>
        </p:nvSpPr>
        <p:spPr>
          <a:xfrm>
            <a:off x="104806" y="703125"/>
            <a:ext cx="88186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ŚREDNIA ROCZNA CENA SPRZEDAŻY ENERGII ELEKTRYCZNEJ 	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198,90 zł/MWh				</a:t>
            </a:r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344,16 zł/MWh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73,03%		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2022 – 580,00 zł/MWh (wartość oferty dla </a:t>
            </a:r>
            <a:r>
              <a:rPr lang="pl-PL" sz="1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Bydgoszczy złożonej w przetargu)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191,6%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NETTO AUTOBUSU PRZEGUBOWEGO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688,2 tys.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2020 – 1002,8 tys. zł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45,72%</a:t>
            </a: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NETTO AUTOBUSU STANDARDOWEGO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1002,7 tys.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2020 – 1301,9 tys. zł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29,84%</a:t>
            </a: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ŚREDNIA CENA OLEJU NAPĘDOWEGO (DANE Z POLSKIEJ IZBY PALIW PŁYNNYCH)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LATA 2013 - 2020 – 4,76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	</a:t>
            </a:r>
            <a:r>
              <a:rPr lang="pl-PL" sz="1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ok. 6</a:t>
            </a:r>
            <a:r>
              <a:rPr lang="pl-PL" sz="1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zł (aktualne ceny na stacjach)</a:t>
            </a: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</a:t>
            </a:r>
            <a:r>
              <a:rPr lang="pl-PL" sz="1200" b="1" dirty="0" smtClean="0">
                <a:solidFill>
                  <a:srgbClr val="FF0000"/>
                </a:solidFill>
                <a:cs typeface="Times New Roman" pitchFamily="18" charset="0"/>
              </a:rPr>
              <a:t>26%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6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DYNAMIKA ZMIAN PARAMETRÓW WPŁYWAJĄCYCH NA EKONOMIKĘ FUNKCJONOWANIA KOMUNIKACJI MIEJSKIEJ I STREFY PŁATNEGO PARKOWANIA W BYDGOSZCZY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4C0E49-2EBE-4B57-813B-4D10678B5014}"/>
              </a:ext>
            </a:extLst>
          </p:cNvPr>
          <p:cNvSpPr txBox="1"/>
          <p:nvPr/>
        </p:nvSpPr>
        <p:spPr>
          <a:xfrm>
            <a:off x="104806" y="703125"/>
            <a:ext cx="88186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ŚREDNIA ROCZNA CENA SPRZEDAŻY ENERGII ELEKTRYCZNEJ 	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198,90 zł/MWh				</a:t>
            </a:r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344,16 zł/MWh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73,03%		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2022 – 580,00 zł/MWh (wartość oferty dla Bydgoszczy)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191,6%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PRZECIĘTNE MIESIĘCZNE WYNAGRODZENIE	 W KRAJU 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3625,21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5851,87 zł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61,42%</a:t>
            </a: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liczba dni parkowania za przeciętne wynagrodzenie 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2011 -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154,26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1200" b="1" dirty="0">
                <a:cs typeface="Times New Roman" pitchFamily="18" charset="0"/>
              </a:rPr>
              <a:t>-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273,45	 wzrost: 77,26%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liczba dni podróżowania komunikacją miejską na podstawie biletu dobowego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323,12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1200" b="1" dirty="0">
                <a:cs typeface="Times New Roman" pitchFamily="18" charset="0"/>
              </a:rPr>
              <a:t>–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487,66	 wzrost: 50,92%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liczba miesięcy podróżowania komunikacją miejską na podstawie biletu miesięcznego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44,06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1200" b="1" dirty="0">
                <a:cs typeface="Times New Roman" pitchFamily="18" charset="0"/>
              </a:rPr>
              <a:t>–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66,50	 wzrost: 50,92%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DYNAMIKA ZMIAN PARAMETRÓW WPŁYWAJĄCYCH NA EKONOMIKĘ FUNKCJONOWANIA KOMUNIKACJI MIEJSKIEJ I STREFY PŁATNEGO PARKOWANIA W BYDGOSZCZY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4C0E49-2EBE-4B57-813B-4D10678B5014}"/>
              </a:ext>
            </a:extLst>
          </p:cNvPr>
          <p:cNvSpPr txBox="1"/>
          <p:nvPr/>
        </p:nvSpPr>
        <p:spPr>
          <a:xfrm>
            <a:off x="104806" y="703125"/>
            <a:ext cx="8818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PRZECIĘTNE MIESIĘCZNE WYNAGRODZENIE	 W WOJEWÓDTWIE KUJAWSKO - POMORSKIM 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2999,00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4997,08 zł	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wzrost: 66,62%</a:t>
            </a: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liczba dni parkowania za przeciętne wynagrodzenie 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127,62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1200" b="1" dirty="0">
                <a:cs typeface="Times New Roman" pitchFamily="18" charset="0"/>
              </a:rPr>
              <a:t>–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233,51	 wzrost: 82,98%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liczba dni podróżowania komunikacją miejską na podstawie biletu dobowego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268,67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1200" b="1" dirty="0">
                <a:cs typeface="Times New Roman" pitchFamily="18" charset="0"/>
              </a:rPr>
              <a:t>–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416,42	 wzrost: 55,00%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liczba miesięcy podróżowania komunikacją miejską na podstawie biletu miesięcznego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2011 – 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36,64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pl-PL" sz="1200" b="1" dirty="0">
                <a:cs typeface="Times New Roman" pitchFamily="18" charset="0"/>
              </a:rPr>
              <a:t>–</a:t>
            </a:r>
            <a:r>
              <a:rPr lang="pl-PL" sz="1200" b="1" dirty="0">
                <a:solidFill>
                  <a:srgbClr val="FF0000"/>
                </a:solidFill>
                <a:cs typeface="Times New Roman" pitchFamily="18" charset="0"/>
              </a:rPr>
              <a:t> 56,79	 wzrost: 55,00%</a:t>
            </a: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DYNAMIKA ZMIAN PARAMETRÓW WPŁYWAJĄCYCH NA EKONOMIKĘ FUNKCJONOWANIA KOMUNIKACJI MIEJSKIEJ I STREFY PŁATNEGO PARKOWANIA W BYDGOSZCZY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4C0E49-2EBE-4B57-813B-4D10678B5014}"/>
              </a:ext>
            </a:extLst>
          </p:cNvPr>
          <p:cNvSpPr txBox="1"/>
          <p:nvPr/>
        </p:nvSpPr>
        <p:spPr>
          <a:xfrm>
            <a:off x="104806" y="703125"/>
            <a:ext cx="88186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BILETU JEDNORAZOWEGO W KOMUNIKACJI MIEJSKIEJ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3,20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3,00 zł	</a:t>
            </a:r>
            <a:r>
              <a:rPr lang="pl-PL" sz="1200" b="1" dirty="0">
                <a:solidFill>
                  <a:srgbClr val="00B050"/>
                </a:solidFill>
                <a:cs typeface="Times New Roman" pitchFamily="18" charset="0"/>
              </a:rPr>
              <a:t>spadek: 6,25%</a:t>
            </a: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BILETU DOBOWEGO W KOMUNIKACJI MIEJSKIEJ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12,00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12,00 zł	</a:t>
            </a:r>
            <a:r>
              <a:rPr lang="pl-PL" sz="1200" b="1" dirty="0">
                <a:solidFill>
                  <a:srgbClr val="00B050"/>
                </a:solidFill>
                <a:cs typeface="Times New Roman" pitchFamily="18" charset="0"/>
              </a:rPr>
              <a:t>cena bez zmian</a:t>
            </a:r>
          </a:p>
          <a:p>
            <a:endParaRPr lang="pl-PL" sz="1200" b="1" dirty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BILETU MIESIĘCZNEGO W KOMUNIKACJI MIEJSKIEJ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88,00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88,00 zł	</a:t>
            </a:r>
            <a:r>
              <a:rPr lang="pl-PL" sz="1200" b="1" dirty="0">
                <a:solidFill>
                  <a:srgbClr val="00B050"/>
                </a:solidFill>
                <a:cs typeface="Times New Roman" pitchFamily="18" charset="0"/>
              </a:rPr>
              <a:t>cena bez zmian</a:t>
            </a:r>
          </a:p>
          <a:p>
            <a:endParaRPr lang="pl-PL" sz="1200" b="1" dirty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ZA PIERWSZĄ GODZINĘ PARKOWANIA W SPP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3,00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3,00 zł	</a:t>
            </a:r>
            <a:r>
              <a:rPr lang="pl-PL" sz="1200" b="1" dirty="0">
                <a:solidFill>
                  <a:srgbClr val="00B050"/>
                </a:solidFill>
                <a:cs typeface="Times New Roman" pitchFamily="18" charset="0"/>
              </a:rPr>
              <a:t>cena bez zmian</a:t>
            </a: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CENA ZA CAŁODZIENNE PARKOWANIE W SPP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2013 – 28,90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ROK 2021 – 21,40 zł	</a:t>
            </a:r>
            <a:r>
              <a:rPr lang="pl-PL" sz="1200" b="1" dirty="0">
                <a:solidFill>
                  <a:srgbClr val="00B050"/>
                </a:solidFill>
                <a:cs typeface="Times New Roman" pitchFamily="18" charset="0"/>
              </a:rPr>
              <a:t>spadek: 8,94%</a:t>
            </a:r>
          </a:p>
          <a:p>
            <a:endParaRPr lang="pl-PL" sz="1200" b="1" dirty="0">
              <a:solidFill>
                <a:srgbClr val="00B050"/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7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139498" y="3917629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cs typeface="Times New Roman" pitchFamily="18" charset="0"/>
              </a:rPr>
              <a:t>Bydgoszcz, 19 października 2021r</a:t>
            </a:r>
            <a:endParaRPr lang="pl-PL" sz="2000" dirty="0">
              <a:cs typeface="Times New Roman" pitchFamily="18" charset="0"/>
            </a:endParaRPr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67544" y="1089923"/>
            <a:ext cx="576064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Sytuacja finansowa Bydgoszczy począwszy od 2022 roku</a:t>
            </a:r>
            <a:r>
              <a:rPr lang="pl-PL" sz="1500" dirty="0" smtClean="0">
                <a:cs typeface="Times New Roman" pitchFamily="18" charset="0"/>
              </a:rPr>
              <a:t/>
            </a:r>
            <a:br>
              <a:rPr lang="pl-PL" sz="1500" dirty="0" smtClean="0">
                <a:cs typeface="Times New Roman" pitchFamily="18" charset="0"/>
              </a:rPr>
            </a:br>
            <a:endParaRPr lang="pl-PL" sz="1500" dirty="0" smtClean="0">
              <a:cs typeface="Times New Roman" pitchFamily="18" charset="0"/>
            </a:endParaRP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5526"/>
            <a:ext cx="5472608" cy="35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2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WIELKOŚCI SPP W MIASTACH UNII METROPOLII POLSKICH 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61AABD1-7A41-4AA8-AF22-C6826F875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7" y="1252131"/>
            <a:ext cx="3172115" cy="233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B78042A-C7C5-46FE-9B2D-8596FF544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536" y="1111775"/>
            <a:ext cx="5337415" cy="26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SPP W MIASTACH UNII METROPOLII POLSKICH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7BC5E53-8CDF-4303-8B9B-A20BD54F40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01" y="975955"/>
            <a:ext cx="52863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AE1E938-5EC2-452A-B615-6186B891C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9" y="975955"/>
            <a:ext cx="2306025" cy="282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80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SPP W MIASTACH UNII METROPOLII POLSKICH 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E48A1F7-60BD-4F6B-9EF3-803CE98D1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069"/>
            <a:ext cx="2352675" cy="287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6DE9198-ACDE-4024-BFA5-8DA27AD42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78" y="824272"/>
            <a:ext cx="52863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72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SPP W MIASTACH UNII METROPOLII POLSKICH 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3835A74-CED2-4DE5-BD8A-7CF4B4DC4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43558"/>
            <a:ext cx="2304256" cy="266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5151756-C848-49FC-9DC4-8D125261E4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43" y="833052"/>
            <a:ext cx="52863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36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SPP W MIASTACH UNII METROPOLII POLSKICH 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47FFDAE-00FE-4F2F-8C83-7F67D4D5C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2957"/>
            <a:ext cx="2390775" cy="276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9E0D97B-58B2-42D9-9287-9D79A73057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81" y="948561"/>
            <a:ext cx="52863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5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SPP W MIASTACH UNII METROPOLII POLSKICH 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0E8780F3-A62C-463A-ABEC-9FF67DD8B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3558"/>
            <a:ext cx="2114522" cy="258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A528F36-6DEF-4652-B783-C31FCB15E5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46" y="777669"/>
            <a:ext cx="4514850" cy="3310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656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SPP W MIASTACH UNII METROPOLII POLSKICH  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cxnSp>
        <p:nvCxnSpPr>
          <p:cNvPr id="37" name="Łącznik prosty 36"/>
          <p:cNvCxnSpPr/>
          <p:nvPr/>
        </p:nvCxnSpPr>
        <p:spPr>
          <a:xfrm>
            <a:off x="251520" y="1977684"/>
            <a:ext cx="0" cy="70207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FF000C2D-046C-4B2D-9B7E-9D8673492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55" y="1002558"/>
            <a:ext cx="5760720" cy="271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687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6" y="0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WYLICZENIE LICZBY MIEJSC W SPP W BYDGOSZCZY ORAZ CEN NA BAZIE TOŻSAMYCH PARAMETRÓW W MIASTACH UMP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71DC40C-D88B-404C-9B6A-E41B67CEC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86" y="824041"/>
            <a:ext cx="7445412" cy="25160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A5D7216-21E1-4EE1-868A-288C6B82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423" y="3621816"/>
            <a:ext cx="28098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56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ABONAMENTY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10C9CE3-F27F-401A-8A93-E2C6CD30E9F1}"/>
              </a:ext>
            </a:extLst>
          </p:cNvPr>
          <p:cNvSpPr txBox="1"/>
          <p:nvPr/>
        </p:nvSpPr>
        <p:spPr>
          <a:xfrm>
            <a:off x="100082" y="718781"/>
            <a:ext cx="88186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CENY ABONAMENTÓW DLA MIESZKAŃCÓW POZOSTAJĄ BEZ ZMIAN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STREFA A – 30 zł</a:t>
            </a: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STREFA B – 20 zł</a:t>
            </a: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ZMIANY W ZASADACH WYDAWANIA ABONAMENTÓW DLA MIESZKAŃCÓW</a:t>
            </a:r>
          </a:p>
          <a:p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Mieszkaniec będzie mógł wskazać dwie ulice, na których będzie mógł parkować w ramach abonamentu: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pierwszą, tę na której mieszka,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drugą, przylegającą do ulicy zamieszkania.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pl-PL" sz="1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Mieszkaniec będzie musiał wykazać się opłacaniem podatku w Bydgoszczy.</a:t>
            </a:r>
            <a:endParaRPr lang="pl-PL" sz="1200" b="1" dirty="0">
              <a:solidFill>
                <a:srgbClr val="00B050"/>
              </a:solidFill>
              <a:cs typeface="Times New Roman" pitchFamily="18" charset="0"/>
            </a:endParaRPr>
          </a:p>
          <a:p>
            <a:endParaRPr lang="pl-PL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Polski Ład - dokumenty – stan faktyczny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896AA5D7-7C92-4146-B71D-ADE2CB7DA423}"/>
              </a:ext>
            </a:extLst>
          </p:cNvPr>
          <p:cNvSpPr txBox="1">
            <a:spLocks/>
          </p:cNvSpPr>
          <p:nvPr/>
        </p:nvSpPr>
        <p:spPr>
          <a:xfrm>
            <a:off x="420569" y="714939"/>
            <a:ext cx="8399903" cy="389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Druk nr 1532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Warszawa, 8 września 2021 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Szanowna Pani Marszałek,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podstawie art. 118 ust. 1 Konstytucji Rzeczypospolitej Polskiej przedstawiam Sejmowi projekt ustawy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 zmianie ustawy o podatku dochodowym od osób fizycznych, ustawy o podatku dochodowym od osób prawnych oraz niektórych innych ustaw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prezentowania stanowiska Rządu w tej sprawie w toku prac parlamentarnych został upoważniony Minister Finansów, Funduszy i Polityki Regionalnej.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poważaniem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Mateusz Morawiecki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PROJEKTOWANE ZMIANY GRANIC SPP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r="9927"/>
          <a:stretch/>
        </p:blipFill>
        <p:spPr>
          <a:xfrm rot="5400000">
            <a:off x="2725155" y="-765983"/>
            <a:ext cx="3744416" cy="6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KOMUNIKACJI MIEJSKIEJ W MIASTACH UNII METROPOLII POLSKICH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9AFF6A3-7F35-48E2-B129-8169BA568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1" y="939184"/>
            <a:ext cx="2232248" cy="288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0977F4B-C0FB-41AE-82F9-628AFC392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98" y="919149"/>
            <a:ext cx="52863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KOMUNIKACJI MIEJSKIEJ W MIASTACH UNII METROPOLII POLSKICH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84C5C11-248B-49DE-999B-1629387D1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1" y="1008960"/>
            <a:ext cx="2286027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79BB501-B06E-4F73-B08F-6E7E4D8CC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01" y="962716"/>
            <a:ext cx="52863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KOMUNIKACJI MIEJSKIEJ W MIASTACH UNII METROPOLII POLSKICH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028B3A6-D480-4B9E-A060-38620A566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1" y="1030974"/>
            <a:ext cx="2266162" cy="277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7DF1E50-6EA3-4FDA-A7E1-2BD749A934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62" y="984406"/>
            <a:ext cx="5074107" cy="2925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16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KOMUNIKACJI MIEJSKIEJ W MIASTACH UNII METROPOLII POLSKICH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6BB99B5-2496-476F-8B57-1D261826D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" y="976141"/>
            <a:ext cx="2283384" cy="279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4ABC34C-15E1-4E2A-9312-20A5E3C68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01" y="820250"/>
            <a:ext cx="52863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855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" y="-1727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PORÓWNANIE CEN W KOMUNIKACJI MIEJSKIEJ W MIASTACH UNII METROPOLII POLSKICH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BBBDFE1-9C95-4416-8481-2B5DE0116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2" y="703125"/>
            <a:ext cx="5666740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828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5486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100082" y="66459"/>
            <a:ext cx="7810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WYLICZENIE CEN BILETÓW W KOMUNIKACJI MIEJSKIEJ W BYDGOSZCZY NA BAZIE TOŻSAMYCH CEN W MIASTACH UMP</a:t>
            </a:r>
            <a:endParaRPr lang="pl-PL" sz="1400" dirty="0">
              <a:cs typeface="Times New Roman" pitchFamily="18" charset="0"/>
            </a:endParaRPr>
          </a:p>
          <a:p>
            <a:r>
              <a:rPr lang="pl-PL" sz="1400" dirty="0">
                <a:cs typeface="Times New Roman" pitchFamily="18" charset="0"/>
              </a:rPr>
              <a:t/>
            </a:r>
            <a:br>
              <a:rPr lang="pl-PL" sz="1400" dirty="0">
                <a:cs typeface="Times New Roman" pitchFamily="18" charset="0"/>
              </a:rPr>
            </a:br>
            <a:endParaRPr lang="pl-PL" sz="1400" dirty="0">
              <a:cs typeface="Times New Roman" pitchFamily="18" charset="0"/>
            </a:endParaRPr>
          </a:p>
          <a:p>
            <a:pPr algn="ctr"/>
            <a:endParaRPr lang="pl-PL" sz="1400" dirty="0">
              <a:cs typeface="Times New Roman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912455D-D761-4CF1-9015-65E043616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0261"/>
            <a:ext cx="7222714" cy="116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EB1C55B-C452-4E5F-BFF6-26E705D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581" y="2334169"/>
            <a:ext cx="3133725" cy="219075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8F2AFB9-EFD6-497F-83B9-104101B7FD30}"/>
              </a:ext>
            </a:extLst>
          </p:cNvPr>
          <p:cNvSpPr txBox="1"/>
          <p:nvPr/>
        </p:nvSpPr>
        <p:spPr>
          <a:xfrm>
            <a:off x="217914" y="2767236"/>
            <a:ext cx="881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cs typeface="Times New Roman" pitchFamily="18" charset="0"/>
              </a:rPr>
              <a:t>CENY BILETÓW UCZNIOWSKICH I MALUCHA NIE ULEGAJĄ ZMIANIE</a:t>
            </a:r>
          </a:p>
          <a:p>
            <a:endParaRPr lang="pl-PL" sz="1200" b="1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tx2"/>
                </a:solidFill>
                <a:cs typeface="Times New Roman" pitchFamily="18" charset="0"/>
              </a:rPr>
              <a:t>LIMIT WIEKU DLA SENIORÓW NIE ULEGA ZMIANIE – 65 lat (taki limit posiadają w miastach UMP Bydgoszczy, Lublin i Wrocław, w pozostałych miastach limit ten wynosi 70 lat).</a:t>
            </a:r>
          </a:p>
          <a:p>
            <a:endParaRPr lang="pl-PL" sz="1200" b="1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pl-PL" sz="1200" b="1" dirty="0">
                <a:solidFill>
                  <a:schemeClr val="tx2"/>
                </a:solidFill>
                <a:cs typeface="Times New Roman" pitchFamily="18" charset="0"/>
              </a:rPr>
              <a:t>ZAKRES UPRAWNIEŃ DO ULG NIE ULEGA ZMIANIE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B5452B2-1AF8-41EC-961B-C620F193DF3D}"/>
              </a:ext>
            </a:extLst>
          </p:cNvPr>
          <p:cNvSpPr txBox="1"/>
          <p:nvPr/>
        </p:nvSpPr>
        <p:spPr>
          <a:xfrm>
            <a:off x="217914" y="4161877"/>
            <a:ext cx="881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i="1" dirty="0">
                <a:solidFill>
                  <a:schemeClr val="tx2"/>
                </a:solidFill>
                <a:cs typeface="Times New Roman" pitchFamily="18" charset="0"/>
              </a:rPr>
              <a:t>Obecnie wpływy z biletów pokrywają 24% kosztów funkcjonowania komunikacji miejskiej. Pozostałą część pokrywa budżet miasta.</a:t>
            </a:r>
          </a:p>
          <a:p>
            <a:r>
              <a:rPr lang="pl-PL" sz="1000" b="1" i="1" dirty="0">
                <a:solidFill>
                  <a:schemeClr val="tx2"/>
                </a:solidFill>
                <a:cs typeface="Times New Roman" pitchFamily="18" charset="0"/>
              </a:rPr>
              <a:t>Aby całkowicie pokryć te koszty ceny biletów musiałyby wzrosnąć 3,2 krotnie.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7E58E6-ABD0-4C45-A365-A57AA2DC4281}"/>
              </a:ext>
            </a:extLst>
          </p:cNvPr>
          <p:cNvSpPr txBox="1"/>
          <p:nvPr/>
        </p:nvSpPr>
        <p:spPr>
          <a:xfrm>
            <a:off x="185517" y="2024356"/>
            <a:ext cx="881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i="1" dirty="0">
                <a:solidFill>
                  <a:srgbClr val="00B050"/>
                </a:solidFill>
                <a:cs typeface="Times New Roman" pitchFamily="18" charset="0"/>
              </a:rPr>
              <a:t>Dodatkowo planuje się wprowadzenie biletu czasowego 20 –sto minutowego w cenie 3,00 zł.</a:t>
            </a:r>
          </a:p>
        </p:txBody>
      </p:sp>
    </p:spTree>
    <p:extLst>
      <p:ext uri="{BB962C8B-B14F-4D97-AF65-F5344CB8AC3E}">
        <p14:creationId xmlns:p14="http://schemas.microsoft.com/office/powerpoint/2010/main" val="1797546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5526"/>
            <a:ext cx="5472608" cy="35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7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Polski Ład - dokumenty – stan faktyczny</a:t>
            </a:r>
            <a:endParaRPr lang="pl-PL" sz="1600" dirty="0">
              <a:cs typeface="Times New Roman" pitchFamily="18" charset="0"/>
            </a:endParaRPr>
          </a:p>
        </p:txBody>
      </p:sp>
      <p:pic>
        <p:nvPicPr>
          <p:cNvPr id="11" name="Symbol zastępczy zawartości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4122"/>
          <a:stretch/>
        </p:blipFill>
        <p:spPr>
          <a:xfrm>
            <a:off x="467544" y="1059582"/>
            <a:ext cx="8136904" cy="3240360"/>
          </a:xfrm>
          <a:prstGeom prst="rect">
            <a:avLst/>
          </a:prstGeom>
        </p:spPr>
      </p:pic>
      <p:sp>
        <p:nvSpPr>
          <p:cNvPr id="14" name="Strzałka w prawo 13"/>
          <p:cNvSpPr/>
          <p:nvPr/>
        </p:nvSpPr>
        <p:spPr>
          <a:xfrm rot="19121478">
            <a:off x="599975" y="3969414"/>
            <a:ext cx="1371600" cy="263769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1887983" y="3651870"/>
            <a:ext cx="59243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542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Polski Ład - dokumenty – stan faktyczny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520730"/>
            <a:ext cx="87170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NBP</a:t>
            </a: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pl-PL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(pełny tekst w omawianym dokumencie sejmowym – projekcie ustawy):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-Bold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</a:rPr>
              <a:t>Uwagi do OSR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</a:rPr>
              <a:t>Wpływ na jednostki samorządu terytorialnego („JST”)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Zgodnie z załączoną do projektu oceną skutków 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regulacji,projektowane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zmiany przepisów podatkowych będą skutkowały trwałym ubytkiem dochodów JST w wysokości 15,4 mld zł rocznie (co stanowi 28% dochodów JST z tytułu PIT w 2020 r.).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Tak znaczne ograniczenie dochodów JST rodzi istotne ryzyko niepożądanych konsekwencji makroekonomicznych, które nie zostały odnotowane w załączonej do projektu ocenie skutków regulacji. W następstwie zmniejszenia dochodów własnych, samorządy będą bowiem zmuszone do ograniczenia usług publicznych, które do tej pory były finansowane z tych dochodów.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(…)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Należy zatem oczekiwać, że ograniczenie tych dochodów o ponad 15 mld zł rocznie istotnie wpłynie na poziom i dostępność edukacji w Polsce. W dłuższej perspektywie może to negatywnie wpłynąć na poziom wykształcenia polskich pracowników, a w konsekwencji na potencjalny wzrost i konkurencyjność polskiej gospodarki.</a:t>
            </a:r>
          </a:p>
        </p:txBody>
      </p:sp>
    </p:spTree>
    <p:extLst>
      <p:ext uri="{BB962C8B-B14F-4D97-AF65-F5344CB8AC3E}">
        <p14:creationId xmlns:p14="http://schemas.microsoft.com/office/powerpoint/2010/main" val="796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Polski Ład -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dokumenty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– stan faktyczny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37438" y="675680"/>
            <a:ext cx="86820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/>
              <a:t>NBP</a:t>
            </a:r>
            <a:r>
              <a:rPr lang="pl-PL" sz="2000" b="1" dirty="0" smtClean="0"/>
              <a:t>  </a:t>
            </a:r>
            <a:r>
              <a:rPr lang="pl-PL" sz="2000" i="1" dirty="0" smtClean="0"/>
              <a:t>(pełny tekst w omawianym dokumencie sejmowym – projekcie ustawy):</a:t>
            </a:r>
          </a:p>
          <a:p>
            <a:pPr algn="just"/>
            <a:endParaRPr lang="pl-PL" sz="100" b="1" dirty="0" smtClean="0">
              <a:latin typeface="Calibri-Bold"/>
            </a:endParaRPr>
          </a:p>
          <a:p>
            <a:pPr algn="just"/>
            <a:r>
              <a:rPr lang="pl-PL" b="1" dirty="0" smtClean="0">
                <a:latin typeface="Calibri-Bold"/>
              </a:rPr>
              <a:t>Uwagi </a:t>
            </a:r>
            <a:r>
              <a:rPr lang="pl-PL" b="1" dirty="0">
                <a:latin typeface="Calibri-Bold"/>
              </a:rPr>
              <a:t>do </a:t>
            </a:r>
            <a:r>
              <a:rPr lang="pl-PL" b="1" dirty="0" smtClean="0">
                <a:latin typeface="Calibri-Bold"/>
              </a:rPr>
              <a:t>OSR </a:t>
            </a:r>
            <a:r>
              <a:rPr lang="pl-PL" i="1" dirty="0" smtClean="0">
                <a:latin typeface="Calibri-Bold"/>
              </a:rPr>
              <a:t>(ciąg dalszy)</a:t>
            </a:r>
            <a:endParaRPr lang="pl-PL" i="1" dirty="0">
              <a:latin typeface="Calibri-Bold"/>
            </a:endParaRPr>
          </a:p>
          <a:p>
            <a:pPr algn="just"/>
            <a:r>
              <a:rPr lang="pl-PL" sz="2000" dirty="0"/>
              <a:t>JST przeznaczają także dochody własne </a:t>
            </a:r>
            <a:r>
              <a:rPr lang="pl-PL" sz="2000" dirty="0" smtClean="0"/>
              <a:t>na dofinansowanie </a:t>
            </a:r>
            <a:r>
              <a:rPr lang="pl-PL" sz="2000" dirty="0"/>
              <a:t>tych usług </a:t>
            </a:r>
            <a:r>
              <a:rPr lang="pl-PL" sz="2000" dirty="0" smtClean="0"/>
              <a:t>publicznych, w </a:t>
            </a:r>
            <a:r>
              <a:rPr lang="pl-PL" sz="2000" dirty="0"/>
              <a:t>przypadku których pobierane są opłaty, ale </a:t>
            </a:r>
            <a:r>
              <a:rPr lang="pl-PL" sz="2000" u="sng" dirty="0" smtClean="0"/>
              <a:t>wysokość tych </a:t>
            </a:r>
            <a:r>
              <a:rPr lang="pl-PL" sz="2000" u="sng" dirty="0"/>
              <a:t>opłat nie pokrywa całości kosztów usług</a:t>
            </a:r>
            <a:r>
              <a:rPr lang="pl-PL" sz="2000" dirty="0" smtClean="0"/>
              <a:t>.</a:t>
            </a:r>
            <a:endParaRPr lang="pl-PL" sz="2400" dirty="0" smtClean="0"/>
          </a:p>
          <a:p>
            <a:pPr algn="just"/>
            <a:r>
              <a:rPr lang="pl-PL" sz="2000" dirty="0" smtClean="0"/>
              <a:t>(…) przykładem usług dofinansowanych </a:t>
            </a:r>
            <a:r>
              <a:rPr lang="pl-PL" sz="2000" dirty="0"/>
              <a:t>z dochodów własnych </a:t>
            </a:r>
            <a:r>
              <a:rPr lang="pl-PL" sz="2000" dirty="0" smtClean="0"/>
              <a:t>jest komunikacja </a:t>
            </a:r>
            <a:r>
              <a:rPr lang="pl-PL" sz="2000" dirty="0"/>
              <a:t>publiczna, gdzie również wpływy z </a:t>
            </a:r>
            <a:r>
              <a:rPr lang="pl-PL" sz="2000" dirty="0" smtClean="0"/>
              <a:t>biletów </a:t>
            </a:r>
            <a:r>
              <a:rPr lang="pl-PL" sz="2000" u="sng" dirty="0" smtClean="0"/>
              <a:t>nie </a:t>
            </a:r>
            <a:r>
              <a:rPr lang="pl-PL" sz="2000" u="sng" dirty="0"/>
              <a:t>są wystarczające </a:t>
            </a:r>
            <a:r>
              <a:rPr lang="pl-PL" sz="2000" dirty="0"/>
              <a:t>do pokrycia kosztów </a:t>
            </a:r>
            <a:r>
              <a:rPr lang="pl-PL" sz="2000" dirty="0" smtClean="0"/>
              <a:t>zapewnienia tej </a:t>
            </a:r>
            <a:r>
              <a:rPr lang="pl-PL" sz="2000" dirty="0"/>
              <a:t>usługi.</a:t>
            </a:r>
          </a:p>
          <a:p>
            <a:pPr algn="just"/>
            <a:endParaRPr lang="pl-PL" sz="100" b="1" dirty="0" smtClean="0">
              <a:solidFill>
                <a:srgbClr val="FF0000"/>
              </a:solidFill>
            </a:endParaRPr>
          </a:p>
          <a:p>
            <a:pPr algn="just"/>
            <a:r>
              <a:rPr lang="pl-PL" sz="2000" b="1" dirty="0" smtClean="0">
                <a:solidFill>
                  <a:srgbClr val="FF0000"/>
                </a:solidFill>
              </a:rPr>
              <a:t>Ograniczenie </a:t>
            </a:r>
            <a:r>
              <a:rPr lang="pl-PL" sz="2000" b="1" dirty="0">
                <a:solidFill>
                  <a:srgbClr val="FF0000"/>
                </a:solidFill>
              </a:rPr>
              <a:t>dochodów własnych samorządów </a:t>
            </a:r>
            <a:r>
              <a:rPr lang="pl-PL" sz="2000" b="1" dirty="0" smtClean="0">
                <a:solidFill>
                  <a:srgbClr val="FF0000"/>
                </a:solidFill>
              </a:rPr>
              <a:t>będzie prawdopodobnie </a:t>
            </a:r>
            <a:r>
              <a:rPr lang="pl-PL" sz="2000" b="1" dirty="0">
                <a:solidFill>
                  <a:srgbClr val="FF0000"/>
                </a:solidFill>
              </a:rPr>
              <a:t>prowadziło do zwiększenia opłat </a:t>
            </a:r>
            <a:r>
              <a:rPr lang="pl-PL" sz="2000" b="1" dirty="0" smtClean="0">
                <a:solidFill>
                  <a:srgbClr val="FF0000"/>
                </a:solidFill>
              </a:rPr>
              <a:t>za usługi </a:t>
            </a:r>
            <a:r>
              <a:rPr lang="pl-PL" sz="2000" b="1" dirty="0">
                <a:solidFill>
                  <a:srgbClr val="FF0000"/>
                </a:solidFill>
              </a:rPr>
              <a:t>dofinansowywane z tych dochodów, co </a:t>
            </a:r>
            <a:r>
              <a:rPr lang="pl-PL" sz="2000" b="1" dirty="0" smtClean="0">
                <a:solidFill>
                  <a:srgbClr val="FF0000"/>
                </a:solidFill>
              </a:rPr>
              <a:t>obciąży dodatkowo </a:t>
            </a:r>
            <a:r>
              <a:rPr lang="pl-PL" sz="2000" b="1" dirty="0">
                <a:solidFill>
                  <a:srgbClr val="FF0000"/>
                </a:solidFill>
              </a:rPr>
              <a:t>budżety gospodarstw domowych i </a:t>
            </a:r>
            <a:r>
              <a:rPr lang="pl-PL" sz="2000" b="1" dirty="0" smtClean="0">
                <a:solidFill>
                  <a:srgbClr val="FF0000"/>
                </a:solidFill>
              </a:rPr>
              <a:t>przyczyni się </a:t>
            </a:r>
            <a:r>
              <a:rPr lang="pl-PL" sz="2000" b="1" dirty="0">
                <a:solidFill>
                  <a:srgbClr val="FF0000"/>
                </a:solidFill>
              </a:rPr>
              <a:t>do podwyższenia inflacji CPI.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Polski Ład - dokumenty – stan faktyczny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735546"/>
            <a:ext cx="871296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500" dirty="0"/>
          </a:p>
          <a:p>
            <a:pPr algn="r"/>
            <a:r>
              <a:rPr lang="pl-PL" sz="2400" b="1" dirty="0" smtClean="0"/>
              <a:t>Druk </a:t>
            </a:r>
            <a:r>
              <a:rPr lang="pl-PL" sz="2400" b="1" dirty="0"/>
              <a:t>nr 1531 </a:t>
            </a:r>
            <a:endParaRPr lang="pl-PL" sz="2400" dirty="0"/>
          </a:p>
          <a:p>
            <a:pPr algn="r"/>
            <a:r>
              <a:rPr lang="pl-PL" sz="2400" dirty="0"/>
              <a:t>Warszawa, 8 września 2021 r. </a:t>
            </a:r>
          </a:p>
          <a:p>
            <a:endParaRPr lang="pl-PL" sz="400" b="1" dirty="0" smtClean="0"/>
          </a:p>
          <a:p>
            <a:endParaRPr lang="pl-PL" dirty="0"/>
          </a:p>
          <a:p>
            <a:pPr algn="just"/>
            <a:r>
              <a:rPr lang="pl-PL" i="1" dirty="0" smtClean="0"/>
              <a:t>Szanowna </a:t>
            </a:r>
            <a:r>
              <a:rPr lang="pl-PL" i="1" dirty="0"/>
              <a:t>Pani Marszałek, </a:t>
            </a:r>
            <a:endParaRPr lang="pl-PL" dirty="0"/>
          </a:p>
          <a:p>
            <a:pPr algn="just"/>
            <a:r>
              <a:rPr lang="pl-PL" dirty="0"/>
              <a:t>na podstawie art. 118 ust. 1 Konstytucji Rzeczypospolitej Polskiej przedstawiam Sejmowi Rzeczypospolitej Polskiej </a:t>
            </a:r>
            <a:r>
              <a:rPr lang="pl-PL" dirty="0" smtClean="0"/>
              <a:t>projekt </a:t>
            </a:r>
            <a:r>
              <a:rPr lang="pl-PL" dirty="0"/>
              <a:t>ustawy </a:t>
            </a:r>
          </a:p>
          <a:p>
            <a:pPr algn="just"/>
            <a:r>
              <a:rPr lang="pl-PL" b="1" dirty="0"/>
              <a:t>- o wsparciu jednostek samorządu terytorialnego w związku z Programem Polski Ład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Do prezentowania stanowiska Rządu w tej sprawie w toku prac parlamentarnych został upoważniony Minister Finansów, Funduszy i Polityki Regionalnej. </a:t>
            </a:r>
            <a:endParaRPr lang="pl-PL" dirty="0" smtClean="0"/>
          </a:p>
          <a:p>
            <a:pPr algn="ctr"/>
            <a:endParaRPr lang="pl-PL" i="1" dirty="0" smtClean="0"/>
          </a:p>
          <a:p>
            <a:pPr algn="ctr"/>
            <a:r>
              <a:rPr lang="pl-PL" i="1" dirty="0" smtClean="0"/>
              <a:t>Z </a:t>
            </a:r>
            <a:r>
              <a:rPr lang="pl-PL" i="1" dirty="0"/>
              <a:t>poważaniem </a:t>
            </a:r>
            <a:r>
              <a:rPr lang="pl-PL" dirty="0"/>
              <a:t>	</a:t>
            </a:r>
          </a:p>
          <a:p>
            <a:pPr algn="ctr"/>
            <a:r>
              <a:rPr lang="pl-PL" dirty="0" smtClean="0"/>
              <a:t>   Mateusz </a:t>
            </a:r>
            <a:r>
              <a:rPr lang="pl-PL" dirty="0"/>
              <a:t>Morawiecki 	</a:t>
            </a:r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0050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251520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Polski Ład - dokumenty – stan faktyczny</a:t>
            </a:r>
            <a:endParaRPr lang="pl-PL" sz="1600" dirty="0">
              <a:cs typeface="Times New Roman" pitchFamily="18" charset="0"/>
            </a:endParaRPr>
          </a:p>
        </p:txBody>
      </p:sp>
      <p:pic>
        <p:nvPicPr>
          <p:cNvPr id="12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717323"/>
            <a:ext cx="8136903" cy="3726636"/>
          </a:xfrm>
          <a:prstGeom prst="rect">
            <a:avLst/>
          </a:prstGeom>
        </p:spPr>
      </p:pic>
      <p:sp>
        <p:nvSpPr>
          <p:cNvPr id="14" name="Strzałka w prawo 13"/>
          <p:cNvSpPr/>
          <p:nvPr/>
        </p:nvSpPr>
        <p:spPr>
          <a:xfrm rot="18851546">
            <a:off x="1737626" y="2232896"/>
            <a:ext cx="1177047" cy="223736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 flipV="1">
            <a:off x="2808514" y="2067694"/>
            <a:ext cx="5219870" cy="592"/>
          </a:xfrm>
          <a:prstGeom prst="line">
            <a:avLst/>
          </a:prstGeom>
          <a:noFill/>
          <a:ln w="6032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079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e tekstowe 34"/>
          <p:cNvSpPr txBox="1"/>
          <p:nvPr/>
        </p:nvSpPr>
        <p:spPr>
          <a:xfrm>
            <a:off x="418329" y="1784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Polski Ład – konsekwencje</a:t>
            </a:r>
            <a:br>
              <a:rPr lang="pl-PL" sz="3200" dirty="0"/>
            </a:br>
            <a:r>
              <a:rPr lang="pl-PL" sz="3200" dirty="0" smtClean="0"/>
              <a:t>- </a:t>
            </a:r>
            <a:r>
              <a:rPr lang="pl-PL" sz="3200" b="1" dirty="0" smtClean="0">
                <a:solidFill>
                  <a:srgbClr val="FF0000"/>
                </a:solidFill>
              </a:rPr>
              <a:t>straty</a:t>
            </a:r>
            <a:r>
              <a:rPr lang="pl-PL" sz="3200" dirty="0" smtClean="0"/>
              <a:t> </a:t>
            </a:r>
            <a:r>
              <a:rPr lang="pl-PL" sz="3200" dirty="0"/>
              <a:t>dla samorządów w Polsce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32866" y="1150828"/>
            <a:ext cx="87147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Wnioski:</a:t>
            </a:r>
          </a:p>
          <a:p>
            <a:endParaRPr lang="pl-PL" sz="2000" b="1" dirty="0"/>
          </a:p>
          <a:p>
            <a:r>
              <a:rPr lang="pl-PL" sz="2000" b="1" dirty="0" smtClean="0"/>
              <a:t>Rok 2022:             </a:t>
            </a:r>
            <a:r>
              <a:rPr lang="pl-PL" sz="2000" b="1" dirty="0" smtClean="0">
                <a:solidFill>
                  <a:srgbClr val="FF0000"/>
                </a:solidFill>
              </a:rPr>
              <a:t>-13,545 mld zł     </a:t>
            </a:r>
            <a:r>
              <a:rPr lang="pl-PL" sz="2000" b="1" dirty="0" smtClean="0"/>
              <a:t>+          </a:t>
            </a:r>
            <a:r>
              <a:rPr lang="pl-PL" sz="2000" b="1" dirty="0" smtClean="0">
                <a:solidFill>
                  <a:schemeClr val="accent1"/>
                </a:solidFill>
              </a:rPr>
              <a:t>8,5 mld zł 	   </a:t>
            </a:r>
            <a:r>
              <a:rPr lang="pl-PL" sz="2000" b="1" dirty="0" smtClean="0"/>
              <a:t>=      	</a:t>
            </a:r>
            <a:r>
              <a:rPr lang="pl-PL" sz="2000" b="1" dirty="0" smtClean="0">
                <a:solidFill>
                  <a:srgbClr val="FF0000"/>
                </a:solidFill>
              </a:rPr>
              <a:t>-5,045 mld zł</a:t>
            </a:r>
          </a:p>
          <a:p>
            <a:endParaRPr lang="pl-PL" sz="2000" b="1" dirty="0"/>
          </a:p>
          <a:p>
            <a:r>
              <a:rPr lang="pl-PL" sz="2000" b="1" dirty="0" smtClean="0"/>
              <a:t>Lata 2022-2031:</a:t>
            </a:r>
          </a:p>
          <a:p>
            <a:r>
              <a:rPr lang="pl-PL" sz="2000" b="1" dirty="0"/>
              <a:t>	</a:t>
            </a:r>
            <a:r>
              <a:rPr lang="pl-PL" sz="2000" b="1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-125,107 mld zł</a:t>
            </a:r>
            <a:r>
              <a:rPr lang="pl-PL" sz="2000" b="1" dirty="0" smtClean="0"/>
              <a:t>  +    </a:t>
            </a:r>
            <a:r>
              <a:rPr lang="pl-PL" sz="2000" b="1" dirty="0" smtClean="0">
                <a:solidFill>
                  <a:schemeClr val="accent1"/>
                </a:solidFill>
              </a:rPr>
              <a:t>47,628 mld zł   	   </a:t>
            </a:r>
            <a:r>
              <a:rPr lang="pl-PL" sz="2000" b="1" dirty="0" smtClean="0"/>
              <a:t>=        </a:t>
            </a:r>
            <a:r>
              <a:rPr lang="pl-PL" sz="2000" b="1" dirty="0" smtClean="0">
                <a:solidFill>
                  <a:srgbClr val="FF0000"/>
                </a:solidFill>
              </a:rPr>
              <a:t>-77,479 mld zł</a:t>
            </a:r>
            <a:endParaRPr lang="pl-PL" sz="2000" b="1" dirty="0" smtClean="0"/>
          </a:p>
          <a:p>
            <a:endParaRPr lang="pl-PL" sz="2800" b="1" dirty="0">
              <a:solidFill>
                <a:schemeClr val="accent1"/>
              </a:solidFill>
            </a:endParaRPr>
          </a:p>
          <a:p>
            <a:r>
              <a:rPr lang="pl-PL" sz="2800" b="1" dirty="0" smtClean="0">
                <a:solidFill>
                  <a:schemeClr val="accent1"/>
                </a:solidFill>
              </a:rPr>
              <a:t>  </a:t>
            </a:r>
            <a:r>
              <a:rPr lang="pl-PL" sz="2800" b="1" dirty="0" smtClean="0"/>
              <a:t>		</a:t>
            </a: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4" y="3284029"/>
            <a:ext cx="3825870" cy="163993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8" y="3284029"/>
            <a:ext cx="4788024" cy="15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1661</Words>
  <Application>Microsoft Office PowerPoint</Application>
  <PresentationFormat>Pokaz na ekranie (16:9)</PresentationFormat>
  <Paragraphs>265</Paragraphs>
  <Slides>37</Slides>
  <Notes>37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Agency FB</vt:lpstr>
      <vt:lpstr>Arial</vt:lpstr>
      <vt:lpstr>Calibri</vt:lpstr>
      <vt:lpstr>Calibri-Bold</vt:lpstr>
      <vt:lpstr>Czcionka tekstu podstawowego</vt:lpstr>
      <vt:lpstr>Europa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Tomaszewski</dc:creator>
  <cp:lastModifiedBy>Remigiusz Jaskot</cp:lastModifiedBy>
  <cp:revision>19</cp:revision>
  <cp:lastPrinted>2021-10-18T12:25:27Z</cp:lastPrinted>
  <dcterms:created xsi:type="dcterms:W3CDTF">2013-04-22T11:05:30Z</dcterms:created>
  <dcterms:modified xsi:type="dcterms:W3CDTF">2021-10-19T07:40:25Z</dcterms:modified>
</cp:coreProperties>
</file>